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C Milo" charset="1" panose="00000000000000000000"/>
      <p:regular r:id="rId18"/>
    </p:embeddedFont>
    <p:embeddedFont>
      <p:font typeface="Agrandir Bold" charset="1" panose="00000800000000000000"/>
      <p:regular r:id="rId19"/>
    </p:embeddedFont>
    <p:embeddedFont>
      <p:font typeface="Agrandir"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7.png" Type="http://schemas.openxmlformats.org/officeDocument/2006/relationships/image"/><Relationship Id="rId4" Target="../media/image39.png" Type="http://schemas.openxmlformats.org/officeDocument/2006/relationships/image"/><Relationship Id="rId5" Target="../media/image12.png" Type="http://schemas.openxmlformats.org/officeDocument/2006/relationships/image"/><Relationship Id="rId6" Target="../media/image4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39.png" Type="http://schemas.openxmlformats.org/officeDocument/2006/relationships/image"/><Relationship Id="rId4" Target="../media/image12.png" Type="http://schemas.openxmlformats.org/officeDocument/2006/relationships/image"/><Relationship Id="rId5" Target="../media/image18.png" Type="http://schemas.openxmlformats.org/officeDocument/2006/relationships/image"/><Relationship Id="rId6"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20.jpeg" Type="http://schemas.openxmlformats.org/officeDocument/2006/relationships/image"/><Relationship Id="rId3" Target="../media/image4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2.png" Type="http://schemas.openxmlformats.org/officeDocument/2006/relationships/image"/><Relationship Id="rId5"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2.png" Type="http://schemas.openxmlformats.org/officeDocument/2006/relationships/image"/><Relationship Id="rId4" Target="../media/image21.png" Type="http://schemas.openxmlformats.org/officeDocument/2006/relationships/image"/><Relationship Id="rId5"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2.png" Type="http://schemas.openxmlformats.org/officeDocument/2006/relationships/image"/><Relationship Id="rId4" Target="../media/image18.png" Type="http://schemas.openxmlformats.org/officeDocument/2006/relationships/image"/><Relationship Id="rId5"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2.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https://drive.google.com/file/d/15-bJPy1HASbWRluJCpSRlbFbr0eBjh8u/view?usp=sharing" TargetMode="External" Type="http://schemas.openxmlformats.org/officeDocument/2006/relationships/hyperlink"/><Relationship Id="rId13" Target="https://drive.google.com/file/d/15-bJPy1HASbWRluJCpSRlbFbr0eBjh8u/view?usp=sharing" TargetMode="External" Type="http://schemas.openxmlformats.org/officeDocument/2006/relationships/hyperlink"/><Relationship Id="rId14" Target="https://drive.google.com/file/d/15-bJPy1HASbWRluJCpSRlbFbr0eBjh8u/view?usp=sharing" TargetMode="External" Type="http://schemas.openxmlformats.org/officeDocument/2006/relationships/hyperlink"/><Relationship Id="rId2" Target="../media/image25.jpeg" Type="http://schemas.openxmlformats.org/officeDocument/2006/relationships/image"/><Relationship Id="rId3" Target="../media/image18.png" Type="http://schemas.openxmlformats.org/officeDocument/2006/relationships/image"/><Relationship Id="rId4" Target="../media/image6.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https://drive.google.com/file/d/1b0p9iRttDaULvlHWLyudIM22y8p_WJFV/view?usp=sharing" TargetMode="External" Type="http://schemas.openxmlformats.org/officeDocument/2006/relationships/hyperlink"/><Relationship Id="rId13" Target="https://drive.google.com/file/d/1b0p9iRttDaULvlHWLyudIM22y8p_WJFV/view?usp=sharing" TargetMode="External" Type="http://schemas.openxmlformats.org/officeDocument/2006/relationships/hyperlink"/><Relationship Id="rId14" Target="https://drive.google.com/file/d/1b0p9iRttDaULvlHWLyudIM22y8p_WJFV/view?usp=sharing" TargetMode="External" Type="http://schemas.openxmlformats.org/officeDocument/2006/relationships/hyperlink"/><Relationship Id="rId2" Target="../media/image25.jpeg" Type="http://schemas.openxmlformats.org/officeDocument/2006/relationships/image"/><Relationship Id="rId3" Target="../media/image29.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8.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36730" r="-68001" b="-5020"/>
            </a:stretch>
          </a:blipFill>
        </p:spPr>
      </p:sp>
      <p:sp>
        <p:nvSpPr>
          <p:cNvPr name="Freeform 3" id="3"/>
          <p:cNvSpPr/>
          <p:nvPr/>
        </p:nvSpPr>
        <p:spPr>
          <a:xfrm flipH="false" flipV="false" rot="-450449">
            <a:off x="4100564" y="7984250"/>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3"/>
            <a:stretch>
              <a:fillRect l="0" t="0" r="0" b="0"/>
            </a:stretch>
          </a:blipFill>
        </p:spPr>
      </p:sp>
      <p:sp>
        <p:nvSpPr>
          <p:cNvPr name="Freeform 4" id="4"/>
          <p:cNvSpPr/>
          <p:nvPr/>
        </p:nvSpPr>
        <p:spPr>
          <a:xfrm flipH="false" flipV="false" rot="-5841407">
            <a:off x="7527446" y="7122234"/>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751875">
            <a:off x="10043618" y="9112122"/>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76478">
            <a:off x="1156889" y="8300709"/>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6"/>
            <a:stretch>
              <a:fillRect l="0" t="0" r="0" b="0"/>
            </a:stretch>
          </a:blipFill>
        </p:spPr>
      </p:sp>
      <p:grpSp>
        <p:nvGrpSpPr>
          <p:cNvPr name="Group 7" id="7"/>
          <p:cNvGrpSpPr/>
          <p:nvPr/>
        </p:nvGrpSpPr>
        <p:grpSpPr>
          <a:xfrm rot="0">
            <a:off x="6284536" y="6217638"/>
            <a:ext cx="5718928" cy="1200675"/>
            <a:chOff x="0" y="0"/>
            <a:chExt cx="7625237" cy="1600900"/>
          </a:xfrm>
        </p:grpSpPr>
        <p:sp>
          <p:nvSpPr>
            <p:cNvPr name="Freeform 8" id="8"/>
            <p:cNvSpPr/>
            <p:nvPr/>
          </p:nvSpPr>
          <p:spPr>
            <a:xfrm flipH="false" flipV="false" rot="5291627">
              <a:off x="1613151" y="-1518633"/>
              <a:ext cx="1455433" cy="4638166"/>
            </a:xfrm>
            <a:custGeom>
              <a:avLst/>
              <a:gdLst/>
              <a:ahLst/>
              <a:cxnLst/>
              <a:rect r="r" b="b" t="t" l="l"/>
              <a:pathLst>
                <a:path h="4638166" w="1455433">
                  <a:moveTo>
                    <a:pt x="0" y="0"/>
                  </a:moveTo>
                  <a:lnTo>
                    <a:pt x="1455433" y="0"/>
                  </a:lnTo>
                  <a:lnTo>
                    <a:pt x="1455433" y="4638166"/>
                  </a:lnTo>
                  <a:lnTo>
                    <a:pt x="0" y="4638166"/>
                  </a:lnTo>
                  <a:lnTo>
                    <a:pt x="0" y="0"/>
                  </a:lnTo>
                  <a:close/>
                </a:path>
              </a:pathLst>
            </a:custGeom>
            <a:blipFill>
              <a:blip r:embed="rId7"/>
              <a:stretch>
                <a:fillRect l="-4036" t="0" r="-4036" b="0"/>
              </a:stretch>
            </a:blipFill>
          </p:spPr>
        </p:sp>
        <p:sp>
          <p:nvSpPr>
            <p:cNvPr name="Freeform 9" id="9"/>
            <p:cNvSpPr/>
            <p:nvPr/>
          </p:nvSpPr>
          <p:spPr>
            <a:xfrm flipH="false" flipV="false" rot="-5466966">
              <a:off x="5140880" y="-1098572"/>
              <a:ext cx="1338110" cy="3605224"/>
            </a:xfrm>
            <a:custGeom>
              <a:avLst/>
              <a:gdLst/>
              <a:ahLst/>
              <a:cxnLst/>
              <a:rect r="r" b="b" t="t" l="l"/>
              <a:pathLst>
                <a:path h="3605224" w="1338110">
                  <a:moveTo>
                    <a:pt x="0" y="0"/>
                  </a:moveTo>
                  <a:lnTo>
                    <a:pt x="1338109" y="0"/>
                  </a:lnTo>
                  <a:lnTo>
                    <a:pt x="1338109" y="3605224"/>
                  </a:lnTo>
                  <a:lnTo>
                    <a:pt x="0" y="3605224"/>
                  </a:lnTo>
                  <a:lnTo>
                    <a:pt x="0" y="0"/>
                  </a:lnTo>
                  <a:close/>
                </a:path>
              </a:pathLst>
            </a:custGeom>
            <a:blipFill>
              <a:blip r:embed="rId8"/>
              <a:stretch>
                <a:fillRect l="-11799" t="0" r="-11799" b="0"/>
              </a:stretch>
            </a:blipFill>
          </p:spPr>
        </p:sp>
      </p:grpSp>
      <p:sp>
        <p:nvSpPr>
          <p:cNvPr name="Freeform 10" id="10"/>
          <p:cNvSpPr/>
          <p:nvPr/>
        </p:nvSpPr>
        <p:spPr>
          <a:xfrm flipH="false" flipV="false" rot="-5400000">
            <a:off x="-1526086" y="2209505"/>
            <a:ext cx="1034126" cy="5286265"/>
          </a:xfrm>
          <a:custGeom>
            <a:avLst/>
            <a:gdLst/>
            <a:ahLst/>
            <a:cxnLst/>
            <a:rect r="r" b="b" t="t" l="l"/>
            <a:pathLst>
              <a:path h="5286265" w="1034126">
                <a:moveTo>
                  <a:pt x="0" y="0"/>
                </a:moveTo>
                <a:lnTo>
                  <a:pt x="1034126" y="0"/>
                </a:lnTo>
                <a:lnTo>
                  <a:pt x="1034126" y="5286265"/>
                </a:lnTo>
                <a:lnTo>
                  <a:pt x="0" y="5286265"/>
                </a:lnTo>
                <a:lnTo>
                  <a:pt x="0" y="0"/>
                </a:lnTo>
                <a:close/>
              </a:path>
            </a:pathLst>
          </a:custGeom>
          <a:blipFill>
            <a:blip r:embed="rId9"/>
            <a:stretch>
              <a:fillRect l="0" t="0" r="0" b="0"/>
            </a:stretch>
          </a:blipFill>
        </p:spPr>
      </p:sp>
      <p:sp>
        <p:nvSpPr>
          <p:cNvPr name="Freeform 11" id="11"/>
          <p:cNvSpPr/>
          <p:nvPr/>
        </p:nvSpPr>
        <p:spPr>
          <a:xfrm flipH="false" flipV="false" rot="5832559">
            <a:off x="18724672" y="2474201"/>
            <a:ext cx="930563" cy="4756873"/>
          </a:xfrm>
          <a:custGeom>
            <a:avLst/>
            <a:gdLst/>
            <a:ahLst/>
            <a:cxnLst/>
            <a:rect r="r" b="b" t="t" l="l"/>
            <a:pathLst>
              <a:path h="4756873" w="930563">
                <a:moveTo>
                  <a:pt x="0" y="0"/>
                </a:moveTo>
                <a:lnTo>
                  <a:pt x="930563" y="0"/>
                </a:lnTo>
                <a:lnTo>
                  <a:pt x="930563" y="4756873"/>
                </a:lnTo>
                <a:lnTo>
                  <a:pt x="0" y="4756873"/>
                </a:lnTo>
                <a:lnTo>
                  <a:pt x="0" y="0"/>
                </a:lnTo>
                <a:close/>
              </a:path>
            </a:pathLst>
          </a:custGeom>
          <a:blipFill>
            <a:blip r:embed="rId9"/>
            <a:stretch>
              <a:fillRect l="0" t="0" r="0" b="0"/>
            </a:stretch>
          </a:blipFill>
        </p:spPr>
      </p:sp>
      <p:sp>
        <p:nvSpPr>
          <p:cNvPr name="Freeform 12" id="12"/>
          <p:cNvSpPr/>
          <p:nvPr/>
        </p:nvSpPr>
        <p:spPr>
          <a:xfrm flipH="false" flipV="false" rot="-4430828">
            <a:off x="-2800176" y="-4554003"/>
            <a:ext cx="6737985" cy="8229600"/>
          </a:xfrm>
          <a:custGeom>
            <a:avLst/>
            <a:gdLst/>
            <a:ahLst/>
            <a:cxnLst/>
            <a:rect r="r" b="b" t="t" l="l"/>
            <a:pathLst>
              <a:path h="8229600" w="6737985">
                <a:moveTo>
                  <a:pt x="0" y="0"/>
                </a:moveTo>
                <a:lnTo>
                  <a:pt x="6737985" y="0"/>
                </a:lnTo>
                <a:lnTo>
                  <a:pt x="6737985" y="8229600"/>
                </a:lnTo>
                <a:lnTo>
                  <a:pt x="0" y="8229600"/>
                </a:lnTo>
                <a:lnTo>
                  <a:pt x="0" y="0"/>
                </a:lnTo>
                <a:close/>
              </a:path>
            </a:pathLst>
          </a:custGeom>
          <a:blipFill>
            <a:blip r:embed="rId10"/>
            <a:stretch>
              <a:fillRect l="0" t="0" r="0" b="0"/>
            </a:stretch>
          </a:blipFill>
        </p:spPr>
      </p:sp>
      <p:sp>
        <p:nvSpPr>
          <p:cNvPr name="Freeform 13" id="13"/>
          <p:cNvSpPr/>
          <p:nvPr/>
        </p:nvSpPr>
        <p:spPr>
          <a:xfrm flipH="true" flipV="false" rot="3902167">
            <a:off x="13786715" y="-4813126"/>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10"/>
            <a:stretch>
              <a:fillRect l="0" t="0" r="0" b="0"/>
            </a:stretch>
          </a:blipFill>
        </p:spPr>
      </p:sp>
      <p:sp>
        <p:nvSpPr>
          <p:cNvPr name="TextBox 14" id="14"/>
          <p:cNvSpPr txBox="true"/>
          <p:nvPr/>
        </p:nvSpPr>
        <p:spPr>
          <a:xfrm rot="0">
            <a:off x="3305472" y="1652144"/>
            <a:ext cx="13201120" cy="4565494"/>
          </a:xfrm>
          <a:prstGeom prst="rect">
            <a:avLst/>
          </a:prstGeom>
        </p:spPr>
        <p:txBody>
          <a:bodyPr anchor="t" rtlCol="false" tIns="0" lIns="0" bIns="0" rIns="0">
            <a:spAutoFit/>
          </a:bodyPr>
          <a:lstStyle/>
          <a:p>
            <a:pPr algn="ctr">
              <a:lnSpc>
                <a:spcPts val="16877"/>
              </a:lnSpc>
            </a:pPr>
            <a:r>
              <a:rPr lang="en-US" sz="20334">
                <a:solidFill>
                  <a:srgbClr val="FFFFFF"/>
                </a:solidFill>
                <a:latin typeface="TC Milo"/>
                <a:ea typeface="TC Milo"/>
                <a:cs typeface="TC Milo"/>
                <a:sym typeface="TC Milo"/>
              </a:rPr>
              <a:t>SISTEM PERPUSTAKAAN</a:t>
            </a:r>
          </a:p>
        </p:txBody>
      </p:sp>
      <p:sp>
        <p:nvSpPr>
          <p:cNvPr name="TextBox 15" id="15"/>
          <p:cNvSpPr txBox="true"/>
          <p:nvPr/>
        </p:nvSpPr>
        <p:spPr>
          <a:xfrm rot="0">
            <a:off x="6062229" y="6289574"/>
            <a:ext cx="6163542" cy="847412"/>
          </a:xfrm>
          <a:prstGeom prst="rect">
            <a:avLst/>
          </a:prstGeom>
        </p:spPr>
        <p:txBody>
          <a:bodyPr anchor="t" rtlCol="false" tIns="0" lIns="0" bIns="0" rIns="0">
            <a:spAutoFit/>
          </a:bodyPr>
          <a:lstStyle/>
          <a:p>
            <a:pPr algn="ctr">
              <a:lnSpc>
                <a:spcPts val="5944"/>
              </a:lnSpc>
            </a:pPr>
            <a:r>
              <a:rPr lang="en-US" sz="4246" b="true">
                <a:solidFill>
                  <a:srgbClr val="AA8E6B"/>
                </a:solidFill>
                <a:latin typeface="Agrandir Bold"/>
                <a:ea typeface="Agrandir Bold"/>
                <a:cs typeface="Agrandir Bold"/>
                <a:sym typeface="Agrandir Bold"/>
              </a:rPr>
              <a:t>Team UltiNolan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166666" b="0"/>
            </a:stretch>
          </a:blipFill>
        </p:spPr>
      </p:sp>
      <p:sp>
        <p:nvSpPr>
          <p:cNvPr name="Freeform 3" id="3"/>
          <p:cNvSpPr/>
          <p:nvPr/>
        </p:nvSpPr>
        <p:spPr>
          <a:xfrm flipH="false" flipV="false" rot="0">
            <a:off x="-3451776" y="2514113"/>
            <a:ext cx="5485699" cy="9709202"/>
          </a:xfrm>
          <a:custGeom>
            <a:avLst/>
            <a:gdLst/>
            <a:ahLst/>
            <a:cxnLst/>
            <a:rect r="r" b="b" t="t" l="l"/>
            <a:pathLst>
              <a:path h="9709202" w="5485699">
                <a:moveTo>
                  <a:pt x="0" y="0"/>
                </a:moveTo>
                <a:lnTo>
                  <a:pt x="5485699" y="0"/>
                </a:lnTo>
                <a:lnTo>
                  <a:pt x="5485699" y="9709202"/>
                </a:lnTo>
                <a:lnTo>
                  <a:pt x="0" y="9709202"/>
                </a:lnTo>
                <a:lnTo>
                  <a:pt x="0" y="0"/>
                </a:lnTo>
                <a:close/>
              </a:path>
            </a:pathLst>
          </a:custGeom>
          <a:blipFill>
            <a:blip r:embed="rId3"/>
            <a:stretch>
              <a:fillRect l="0" t="0" r="0" b="0"/>
            </a:stretch>
          </a:blipFill>
        </p:spPr>
      </p:sp>
      <p:sp>
        <p:nvSpPr>
          <p:cNvPr name="Freeform 4" id="4"/>
          <p:cNvSpPr/>
          <p:nvPr/>
        </p:nvSpPr>
        <p:spPr>
          <a:xfrm flipH="false" flipV="false" rot="-504175">
            <a:off x="16908419" y="-972204"/>
            <a:ext cx="4549429" cy="8034312"/>
          </a:xfrm>
          <a:custGeom>
            <a:avLst/>
            <a:gdLst/>
            <a:ahLst/>
            <a:cxnLst/>
            <a:rect r="r" b="b" t="t" l="l"/>
            <a:pathLst>
              <a:path h="8034312" w="4549429">
                <a:moveTo>
                  <a:pt x="0" y="0"/>
                </a:moveTo>
                <a:lnTo>
                  <a:pt x="4549429" y="0"/>
                </a:lnTo>
                <a:lnTo>
                  <a:pt x="4549429" y="8034312"/>
                </a:lnTo>
                <a:lnTo>
                  <a:pt x="0" y="8034312"/>
                </a:lnTo>
                <a:lnTo>
                  <a:pt x="0" y="0"/>
                </a:lnTo>
                <a:close/>
              </a:path>
            </a:pathLst>
          </a:custGeom>
          <a:blipFill>
            <a:blip r:embed="rId4"/>
            <a:stretch>
              <a:fillRect l="0" t="0" r="0" b="0"/>
            </a:stretch>
          </a:blipFill>
        </p:spPr>
      </p:sp>
      <p:sp>
        <p:nvSpPr>
          <p:cNvPr name="Freeform 5" id="5"/>
          <p:cNvSpPr/>
          <p:nvPr/>
        </p:nvSpPr>
        <p:spPr>
          <a:xfrm flipH="false" flipV="false" rot="-4692865">
            <a:off x="-8470685" y="-3421457"/>
            <a:ext cx="11211325" cy="8464551"/>
          </a:xfrm>
          <a:custGeom>
            <a:avLst/>
            <a:gdLst/>
            <a:ahLst/>
            <a:cxnLst/>
            <a:rect r="r" b="b" t="t" l="l"/>
            <a:pathLst>
              <a:path h="8464551" w="11211325">
                <a:moveTo>
                  <a:pt x="0" y="0"/>
                </a:moveTo>
                <a:lnTo>
                  <a:pt x="11211325" y="0"/>
                </a:lnTo>
                <a:lnTo>
                  <a:pt x="11211325" y="8464551"/>
                </a:lnTo>
                <a:lnTo>
                  <a:pt x="0" y="8464551"/>
                </a:lnTo>
                <a:lnTo>
                  <a:pt x="0" y="0"/>
                </a:lnTo>
                <a:close/>
              </a:path>
            </a:pathLst>
          </a:custGeom>
          <a:blipFill>
            <a:blip r:embed="rId5"/>
            <a:stretch>
              <a:fillRect l="0" t="0" r="0" b="0"/>
            </a:stretch>
          </a:blipFill>
        </p:spPr>
      </p:sp>
      <p:sp>
        <p:nvSpPr>
          <p:cNvPr name="Freeform 6" id="6"/>
          <p:cNvSpPr/>
          <p:nvPr/>
        </p:nvSpPr>
        <p:spPr>
          <a:xfrm flipH="false" flipV="false" rot="6204844">
            <a:off x="15966889" y="3761938"/>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5"/>
            <a:stretch>
              <a:fillRect l="0" t="0" r="0" b="0"/>
            </a:stretch>
          </a:blipFill>
        </p:spPr>
      </p:sp>
      <p:grpSp>
        <p:nvGrpSpPr>
          <p:cNvPr name="Group 7" id="7"/>
          <p:cNvGrpSpPr/>
          <p:nvPr/>
        </p:nvGrpSpPr>
        <p:grpSpPr>
          <a:xfrm rot="0">
            <a:off x="2168146" y="139413"/>
            <a:ext cx="5796872" cy="1420234"/>
            <a:chOff x="0" y="0"/>
            <a:chExt cx="7729162" cy="1893645"/>
          </a:xfrm>
        </p:grpSpPr>
        <p:sp>
          <p:nvSpPr>
            <p:cNvPr name="Freeform 8" id="8"/>
            <p:cNvSpPr/>
            <p:nvPr/>
          </p:nvSpPr>
          <p:spPr>
            <a:xfrm flipH="false" flipV="false" rot="-5400000">
              <a:off x="2917759" y="-2917759"/>
              <a:ext cx="1893645" cy="7729162"/>
            </a:xfrm>
            <a:custGeom>
              <a:avLst/>
              <a:gdLst/>
              <a:ahLst/>
              <a:cxnLst/>
              <a:rect r="r" b="b" t="t" l="l"/>
              <a:pathLst>
                <a:path h="7729162" w="1893645">
                  <a:moveTo>
                    <a:pt x="0" y="0"/>
                  </a:moveTo>
                  <a:lnTo>
                    <a:pt x="1893645" y="0"/>
                  </a:lnTo>
                  <a:lnTo>
                    <a:pt x="1893645" y="7729163"/>
                  </a:lnTo>
                  <a:lnTo>
                    <a:pt x="0" y="7729163"/>
                  </a:lnTo>
                  <a:lnTo>
                    <a:pt x="0" y="0"/>
                  </a:lnTo>
                  <a:close/>
                </a:path>
              </a:pathLst>
            </a:custGeom>
            <a:blipFill>
              <a:blip r:embed="rId6"/>
              <a:stretch>
                <a:fillRect l="0" t="0" r="0" b="0"/>
              </a:stretch>
            </a:blipFill>
          </p:spPr>
        </p:sp>
        <p:sp>
          <p:nvSpPr>
            <p:cNvPr name="TextBox 9" id="9"/>
            <p:cNvSpPr txBox="true"/>
            <p:nvPr/>
          </p:nvSpPr>
          <p:spPr>
            <a:xfrm rot="0">
              <a:off x="619342" y="355378"/>
              <a:ext cx="6422936" cy="789604"/>
            </a:xfrm>
            <a:prstGeom prst="rect">
              <a:avLst/>
            </a:prstGeom>
          </p:spPr>
          <p:txBody>
            <a:bodyPr anchor="t" rtlCol="false" tIns="0" lIns="0" bIns="0" rIns="0">
              <a:spAutoFit/>
            </a:bodyPr>
            <a:lstStyle/>
            <a:p>
              <a:pPr algn="ctr">
                <a:lnSpc>
                  <a:spcPts val="3898"/>
                </a:lnSpc>
              </a:pPr>
              <a:r>
                <a:rPr lang="en-US" sz="4697">
                  <a:solidFill>
                    <a:srgbClr val="FFFFFF"/>
                  </a:solidFill>
                  <a:latin typeface="TC Milo"/>
                  <a:ea typeface="TC Milo"/>
                  <a:cs typeface="TC Milo"/>
                  <a:sym typeface="TC Milo"/>
                </a:rPr>
                <a:t>TESTING FUNGSIONALITAS</a:t>
              </a:r>
            </a:p>
          </p:txBody>
        </p:sp>
      </p:grpSp>
      <p:graphicFrame>
        <p:nvGraphicFramePr>
          <p:cNvPr name="Table 10" id="10"/>
          <p:cNvGraphicFramePr>
            <a:graphicFrameLocks noGrp="true"/>
          </p:cNvGraphicFramePr>
          <p:nvPr/>
        </p:nvGraphicFramePr>
        <p:xfrm>
          <a:off x="1383966" y="1709737"/>
          <a:ext cx="15520067" cy="6867525"/>
        </p:xfrm>
        <a:graphic>
          <a:graphicData uri="http://schemas.openxmlformats.org/drawingml/2006/table">
            <a:tbl>
              <a:tblPr/>
              <a:tblGrid>
                <a:gridCol w="6730635"/>
                <a:gridCol w="2936721"/>
                <a:gridCol w="5852712"/>
              </a:tblGrid>
              <a:tr h="1024861">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Fungsionalitas (Fitur)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Hasil Uji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Keterangan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68533">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Login Admin dan Member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Berhasil login dan mengakses dashboard sesuai peran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68533">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Peminjaman &amp; Pengembalian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Transaksi tercatat, stok buku diperbarui otomatis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68533">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Denda Otomatis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Denda dihitung berdasarkan selisih tanggal pengembalian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68533">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Reset Password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Kode verifikasi terkirim dan password berhasil di-reset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68533">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Pencarian Buku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Agrandir Bold"/>
                          <a:ea typeface="Agrandir Bold"/>
                          <a:cs typeface="Agrandir Bold"/>
                          <a:sym typeface="Agrandir Bold"/>
                        </a:rPr>
                        <a:t>Daftar buku difilter berdasarkan kata kunci pencarian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2310155">
            <a:off x="8977726" y="302520"/>
            <a:ext cx="1273719" cy="2249394"/>
          </a:xfrm>
          <a:custGeom>
            <a:avLst/>
            <a:gdLst/>
            <a:ahLst/>
            <a:cxnLst/>
            <a:rect r="r" b="b" t="t" l="l"/>
            <a:pathLst>
              <a:path h="2249394" w="1273719">
                <a:moveTo>
                  <a:pt x="0" y="0"/>
                </a:moveTo>
                <a:lnTo>
                  <a:pt x="1273719" y="0"/>
                </a:lnTo>
                <a:lnTo>
                  <a:pt x="1273719" y="2249394"/>
                </a:lnTo>
                <a:lnTo>
                  <a:pt x="0" y="2249394"/>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167187">
            <a:off x="1995882" y="660249"/>
            <a:ext cx="12211592" cy="9219752"/>
          </a:xfrm>
          <a:custGeom>
            <a:avLst/>
            <a:gdLst/>
            <a:ahLst/>
            <a:cxnLst/>
            <a:rect r="r" b="b" t="t" l="l"/>
            <a:pathLst>
              <a:path h="9219752" w="12211592">
                <a:moveTo>
                  <a:pt x="0" y="0"/>
                </a:moveTo>
                <a:lnTo>
                  <a:pt x="12211592" y="0"/>
                </a:lnTo>
                <a:lnTo>
                  <a:pt x="12211592" y="9219752"/>
                </a:lnTo>
                <a:lnTo>
                  <a:pt x="0" y="9219752"/>
                </a:lnTo>
                <a:lnTo>
                  <a:pt x="0" y="0"/>
                </a:lnTo>
                <a:close/>
              </a:path>
            </a:pathLst>
          </a:custGeom>
          <a:blipFill>
            <a:blip r:embed="rId4"/>
            <a:stretch>
              <a:fillRect l="0" t="0" r="0" b="0"/>
            </a:stretch>
          </a:blipFill>
        </p:spPr>
      </p:sp>
      <p:sp>
        <p:nvSpPr>
          <p:cNvPr name="Freeform 5" id="5"/>
          <p:cNvSpPr/>
          <p:nvPr/>
        </p:nvSpPr>
        <p:spPr>
          <a:xfrm flipH="false" flipV="false" rot="5180509">
            <a:off x="-6059175" y="7017692"/>
            <a:ext cx="18967343" cy="8458523"/>
          </a:xfrm>
          <a:custGeom>
            <a:avLst/>
            <a:gdLst/>
            <a:ahLst/>
            <a:cxnLst/>
            <a:rect r="r" b="b" t="t" l="l"/>
            <a:pathLst>
              <a:path h="8458523" w="18967343">
                <a:moveTo>
                  <a:pt x="0" y="0"/>
                </a:moveTo>
                <a:lnTo>
                  <a:pt x="18967344" y="0"/>
                </a:lnTo>
                <a:lnTo>
                  <a:pt x="18967344" y="8458523"/>
                </a:lnTo>
                <a:lnTo>
                  <a:pt x="0" y="8458523"/>
                </a:lnTo>
                <a:lnTo>
                  <a:pt x="0" y="0"/>
                </a:lnTo>
                <a:close/>
              </a:path>
            </a:pathLst>
          </a:custGeom>
          <a:blipFill>
            <a:blip r:embed="rId5"/>
            <a:stretch>
              <a:fillRect l="-22218" t="0" r="-22218" b="0"/>
            </a:stretch>
          </a:blipFill>
        </p:spPr>
      </p:sp>
      <p:sp>
        <p:nvSpPr>
          <p:cNvPr name="Freeform 6" id="6"/>
          <p:cNvSpPr/>
          <p:nvPr/>
        </p:nvSpPr>
        <p:spPr>
          <a:xfrm flipH="true" flipV="true" rot="3574958">
            <a:off x="5095205" y="-2317981"/>
            <a:ext cx="18967343" cy="8458523"/>
          </a:xfrm>
          <a:custGeom>
            <a:avLst/>
            <a:gdLst/>
            <a:ahLst/>
            <a:cxnLst/>
            <a:rect r="r" b="b" t="t" l="l"/>
            <a:pathLst>
              <a:path h="8458523" w="18967343">
                <a:moveTo>
                  <a:pt x="18967343" y="8458522"/>
                </a:moveTo>
                <a:lnTo>
                  <a:pt x="0" y="8458522"/>
                </a:lnTo>
                <a:lnTo>
                  <a:pt x="0" y="0"/>
                </a:lnTo>
                <a:lnTo>
                  <a:pt x="18967343" y="0"/>
                </a:lnTo>
                <a:lnTo>
                  <a:pt x="18967343" y="8458522"/>
                </a:lnTo>
                <a:close/>
              </a:path>
            </a:pathLst>
          </a:custGeom>
          <a:blipFill>
            <a:blip r:embed="rId5"/>
            <a:stretch>
              <a:fillRect l="-22218" t="0" r="-22218" b="0"/>
            </a:stretch>
          </a:blipFill>
        </p:spPr>
      </p:sp>
      <p:sp>
        <p:nvSpPr>
          <p:cNvPr name="TextBox 7" id="7"/>
          <p:cNvSpPr txBox="true"/>
          <p:nvPr/>
        </p:nvSpPr>
        <p:spPr>
          <a:xfrm rot="0">
            <a:off x="3179595" y="2383251"/>
            <a:ext cx="10472834" cy="6297473"/>
          </a:xfrm>
          <a:prstGeom prst="rect">
            <a:avLst/>
          </a:prstGeom>
        </p:spPr>
        <p:txBody>
          <a:bodyPr anchor="t" rtlCol="false" tIns="0" lIns="0" bIns="0" rIns="0">
            <a:spAutoFit/>
          </a:bodyPr>
          <a:lstStyle/>
          <a:p>
            <a:pPr algn="l">
              <a:lnSpc>
                <a:spcPts val="4061"/>
              </a:lnSpc>
            </a:pPr>
            <a:r>
              <a:rPr lang="en-US" sz="3831" b="true">
                <a:solidFill>
                  <a:srgbClr val="8B674A"/>
                </a:solidFill>
                <a:latin typeface="Agrandir Bold"/>
                <a:ea typeface="Agrandir Bold"/>
                <a:cs typeface="Agrandir Bold"/>
                <a:sym typeface="Agrandir Bold"/>
              </a:rPr>
              <a:t> Beberapa fitur yang dapat ditambahkan di masa depan meliputi:</a:t>
            </a:r>
          </a:p>
          <a:p>
            <a:pPr algn="l" marL="827205" indent="-413603" lvl="1">
              <a:lnSpc>
                <a:spcPts val="4061"/>
              </a:lnSpc>
              <a:buAutoNum type="arabicPeriod" startAt="1"/>
            </a:pPr>
            <a:r>
              <a:rPr lang="en-US" b="true" sz="3831">
                <a:solidFill>
                  <a:srgbClr val="8B674A"/>
                </a:solidFill>
                <a:latin typeface="Agrandir Bold"/>
                <a:ea typeface="Agrandir Bold"/>
                <a:cs typeface="Agrandir Bold"/>
                <a:sym typeface="Agrandir Bold"/>
              </a:rPr>
              <a:t> Penerapan database relasional (menggantikan file CSV)</a:t>
            </a:r>
          </a:p>
          <a:p>
            <a:pPr algn="l" marL="827205" indent="-413603" lvl="1">
              <a:lnSpc>
                <a:spcPts val="4061"/>
              </a:lnSpc>
              <a:buAutoNum type="arabicPeriod" startAt="1"/>
            </a:pPr>
            <a:r>
              <a:rPr lang="en-US" b="true" sz="3831">
                <a:solidFill>
                  <a:srgbClr val="8B674A"/>
                </a:solidFill>
                <a:latin typeface="Agrandir Bold"/>
                <a:ea typeface="Agrandir Bold"/>
                <a:cs typeface="Agrandir Bold"/>
                <a:sym typeface="Agrandir Bold"/>
              </a:rPr>
              <a:t>Enkripsi password saat login</a:t>
            </a:r>
          </a:p>
          <a:p>
            <a:pPr algn="l" marL="827205" indent="-413603" lvl="1">
              <a:lnSpc>
                <a:spcPts val="4061"/>
              </a:lnSpc>
              <a:buAutoNum type="arabicPeriod" startAt="1"/>
            </a:pPr>
            <a:r>
              <a:rPr lang="en-US" b="true" sz="3831">
                <a:solidFill>
                  <a:srgbClr val="8B674A"/>
                </a:solidFill>
                <a:latin typeface="Agrandir Bold"/>
                <a:ea typeface="Agrandir Bold"/>
                <a:cs typeface="Agrandir Bold"/>
                <a:sym typeface="Agrandir Bold"/>
              </a:rPr>
              <a:t>Fitur histori transaksi anggota</a:t>
            </a:r>
          </a:p>
          <a:p>
            <a:pPr algn="l" marL="827205" indent="-413603" lvl="1">
              <a:lnSpc>
                <a:spcPts val="4061"/>
              </a:lnSpc>
              <a:buAutoNum type="arabicPeriod" startAt="1"/>
            </a:pPr>
            <a:r>
              <a:rPr lang="en-US" b="true" sz="3831">
                <a:solidFill>
                  <a:srgbClr val="8B674A"/>
                </a:solidFill>
                <a:latin typeface="Agrandir Bold"/>
                <a:ea typeface="Agrandir Bold"/>
                <a:cs typeface="Agrandir Bold"/>
                <a:sym typeface="Agrandir Bold"/>
              </a:rPr>
              <a:t>Notifikasi email otomatis untuk jatuh tempo</a:t>
            </a:r>
          </a:p>
          <a:p>
            <a:pPr algn="l" marL="827205" indent="-413603" lvl="1">
              <a:lnSpc>
                <a:spcPts val="4061"/>
              </a:lnSpc>
              <a:buAutoNum type="arabicPeriod" startAt="1"/>
            </a:pPr>
            <a:r>
              <a:rPr lang="en-US" b="true" sz="3831">
                <a:solidFill>
                  <a:srgbClr val="8B674A"/>
                </a:solidFill>
                <a:latin typeface="Agrandir Bold"/>
                <a:ea typeface="Agrandir Bold"/>
                <a:cs typeface="Agrandir Bold"/>
                <a:sym typeface="Agrandir Bold"/>
              </a:rPr>
              <a:t>Laporan statistik bulanan</a:t>
            </a:r>
          </a:p>
          <a:p>
            <a:pPr algn="l" marL="827205" indent="-413603" lvl="1">
              <a:lnSpc>
                <a:spcPts val="4061"/>
              </a:lnSpc>
              <a:buAutoNum type="arabicPeriod" startAt="1"/>
            </a:pPr>
            <a:r>
              <a:rPr lang="en-US" b="true" sz="3831">
                <a:solidFill>
                  <a:srgbClr val="8B674A"/>
                </a:solidFill>
                <a:latin typeface="Agrandir Bold"/>
                <a:ea typeface="Agrandir Bold"/>
                <a:cs typeface="Agrandir Bold"/>
                <a:sym typeface="Agrandir Bold"/>
              </a:rPr>
              <a:t>Penyaringan buku berdasarkan kategori</a:t>
            </a:r>
          </a:p>
          <a:p>
            <a:pPr algn="l">
              <a:lnSpc>
                <a:spcPts val="4061"/>
              </a:lnSpc>
            </a:pPr>
          </a:p>
        </p:txBody>
      </p:sp>
      <p:sp>
        <p:nvSpPr>
          <p:cNvPr name="Freeform 8" id="8"/>
          <p:cNvSpPr/>
          <p:nvPr/>
        </p:nvSpPr>
        <p:spPr>
          <a:xfrm flipH="false" flipV="false" rot="-2805735">
            <a:off x="-8200446" y="-4081701"/>
            <a:ext cx="11211325" cy="8464551"/>
          </a:xfrm>
          <a:custGeom>
            <a:avLst/>
            <a:gdLst/>
            <a:ahLst/>
            <a:cxnLst/>
            <a:rect r="r" b="b" t="t" l="l"/>
            <a:pathLst>
              <a:path h="8464551" w="11211325">
                <a:moveTo>
                  <a:pt x="0" y="0"/>
                </a:moveTo>
                <a:lnTo>
                  <a:pt x="11211325" y="0"/>
                </a:lnTo>
                <a:lnTo>
                  <a:pt x="11211325" y="8464551"/>
                </a:lnTo>
                <a:lnTo>
                  <a:pt x="0" y="8464551"/>
                </a:lnTo>
                <a:lnTo>
                  <a:pt x="0" y="0"/>
                </a:lnTo>
                <a:close/>
              </a:path>
            </a:pathLst>
          </a:custGeom>
          <a:blipFill>
            <a:blip r:embed="rId4"/>
            <a:stretch>
              <a:fillRect l="0" t="0" r="0" b="0"/>
            </a:stretch>
          </a:blipFill>
        </p:spPr>
      </p:sp>
      <p:sp>
        <p:nvSpPr>
          <p:cNvPr name="Freeform 9" id="9"/>
          <p:cNvSpPr/>
          <p:nvPr/>
        </p:nvSpPr>
        <p:spPr>
          <a:xfrm flipH="false" flipV="false" rot="7636581">
            <a:off x="15117159" y="60547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4"/>
            <a:stretch>
              <a:fillRect l="0" t="0" r="0" b="0"/>
            </a:stretch>
          </a:blipFill>
        </p:spPr>
      </p:sp>
      <p:grpSp>
        <p:nvGrpSpPr>
          <p:cNvPr name="Group 10" id="10"/>
          <p:cNvGrpSpPr/>
          <p:nvPr/>
        </p:nvGrpSpPr>
        <p:grpSpPr>
          <a:xfrm rot="0">
            <a:off x="3779986" y="0"/>
            <a:ext cx="6811117" cy="2210499"/>
            <a:chOff x="0" y="0"/>
            <a:chExt cx="9081489" cy="2947332"/>
          </a:xfrm>
        </p:grpSpPr>
        <p:sp>
          <p:nvSpPr>
            <p:cNvPr name="Freeform 11" id="11"/>
            <p:cNvSpPr/>
            <p:nvPr/>
          </p:nvSpPr>
          <p:spPr>
            <a:xfrm flipH="false" flipV="false" rot="5259839">
              <a:off x="3213880" y="-2155021"/>
              <a:ext cx="2653730" cy="7257374"/>
            </a:xfrm>
            <a:custGeom>
              <a:avLst/>
              <a:gdLst/>
              <a:ahLst/>
              <a:cxnLst/>
              <a:rect r="r" b="b" t="t" l="l"/>
              <a:pathLst>
                <a:path h="7257374" w="2653730">
                  <a:moveTo>
                    <a:pt x="0" y="0"/>
                  </a:moveTo>
                  <a:lnTo>
                    <a:pt x="2653729" y="0"/>
                  </a:lnTo>
                  <a:lnTo>
                    <a:pt x="2653729" y="7257374"/>
                  </a:lnTo>
                  <a:lnTo>
                    <a:pt x="0" y="7257374"/>
                  </a:lnTo>
                  <a:lnTo>
                    <a:pt x="0" y="0"/>
                  </a:lnTo>
                  <a:close/>
                </a:path>
              </a:pathLst>
            </a:custGeom>
            <a:blipFill>
              <a:blip r:embed="rId6"/>
              <a:stretch>
                <a:fillRect l="0" t="0" r="0" b="0"/>
              </a:stretch>
            </a:blipFill>
          </p:spPr>
        </p:sp>
        <p:sp>
          <p:nvSpPr>
            <p:cNvPr name="TextBox 12" id="12"/>
            <p:cNvSpPr txBox="true"/>
            <p:nvPr/>
          </p:nvSpPr>
          <p:spPr>
            <a:xfrm rot="0">
              <a:off x="0" y="756004"/>
              <a:ext cx="9081489" cy="1672812"/>
            </a:xfrm>
            <a:prstGeom prst="rect">
              <a:avLst/>
            </a:prstGeom>
          </p:spPr>
          <p:txBody>
            <a:bodyPr anchor="t" rtlCol="false" tIns="0" lIns="0" bIns="0" rIns="0">
              <a:spAutoFit/>
            </a:bodyPr>
            <a:lstStyle/>
            <a:p>
              <a:pPr algn="ctr">
                <a:lnSpc>
                  <a:spcPts val="4525"/>
                </a:lnSpc>
              </a:pPr>
              <a:r>
                <a:rPr lang="en-US" sz="5451">
                  <a:solidFill>
                    <a:srgbClr val="201E20"/>
                  </a:solidFill>
                  <a:latin typeface="TC Milo"/>
                  <a:ea typeface="TC Milo"/>
                  <a:cs typeface="TC Milo"/>
                  <a:sym typeface="TC Milo"/>
                </a:rPr>
                <a:t>FUTURE </a:t>
              </a:r>
            </a:p>
            <a:p>
              <a:pPr algn="ctr">
                <a:lnSpc>
                  <a:spcPts val="4525"/>
                </a:lnSpc>
              </a:pPr>
              <a:r>
                <a:rPr lang="en-US" sz="5451">
                  <a:solidFill>
                    <a:srgbClr val="201E20"/>
                  </a:solidFill>
                  <a:latin typeface="TC Milo"/>
                  <a:ea typeface="TC Milo"/>
                  <a:cs typeface="TC Milo"/>
                  <a:sym typeface="TC Milo"/>
                </a:rPr>
                <a:t>ENHANCEMENTS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true" rot="-571469">
            <a:off x="9572843" y="8300395"/>
            <a:ext cx="11745212" cy="3127163"/>
          </a:xfrm>
          <a:custGeom>
            <a:avLst/>
            <a:gdLst/>
            <a:ahLst/>
            <a:cxnLst/>
            <a:rect r="r" b="b" t="t" l="l"/>
            <a:pathLst>
              <a:path h="3127163" w="11745212">
                <a:moveTo>
                  <a:pt x="0" y="3127163"/>
                </a:moveTo>
                <a:lnTo>
                  <a:pt x="11745212" y="3127163"/>
                </a:lnTo>
                <a:lnTo>
                  <a:pt x="11745212" y="0"/>
                </a:lnTo>
                <a:lnTo>
                  <a:pt x="0" y="0"/>
                </a:lnTo>
                <a:lnTo>
                  <a:pt x="0" y="3127163"/>
                </a:lnTo>
                <a:close/>
              </a:path>
            </a:pathLst>
          </a:custGeom>
          <a:blipFill>
            <a:blip r:embed="rId3"/>
            <a:stretch>
              <a:fillRect l="0" t="0" r="0" b="0"/>
            </a:stretch>
          </a:blipFill>
        </p:spPr>
      </p:sp>
      <p:sp>
        <p:nvSpPr>
          <p:cNvPr name="Freeform 4" id="4"/>
          <p:cNvSpPr/>
          <p:nvPr/>
        </p:nvSpPr>
        <p:spPr>
          <a:xfrm flipH="false" flipV="false" rot="255871">
            <a:off x="2438964" y="8864901"/>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Freeform 5" id="5"/>
          <p:cNvSpPr/>
          <p:nvPr/>
        </p:nvSpPr>
        <p:spPr>
          <a:xfrm flipH="false" flipV="false" rot="-154760">
            <a:off x="-2921864" y="-948983"/>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4"/>
            <a:stretch>
              <a:fillRect l="0" t="0" r="0" b="0"/>
            </a:stretch>
          </a:blipFill>
        </p:spPr>
      </p:sp>
      <p:sp>
        <p:nvSpPr>
          <p:cNvPr name="Freeform 6" id="6"/>
          <p:cNvSpPr/>
          <p:nvPr/>
        </p:nvSpPr>
        <p:spPr>
          <a:xfrm flipH="false" flipV="false" rot="-5135086">
            <a:off x="5193136" y="7243837"/>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5135086">
            <a:off x="459220" y="-6293363"/>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45554">
            <a:off x="7188452" y="1030624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5082799">
            <a:off x="-1280181" y="7062138"/>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0">
            <a:off x="5407503" y="-491175"/>
            <a:ext cx="16230600" cy="2475166"/>
          </a:xfrm>
          <a:custGeom>
            <a:avLst/>
            <a:gdLst/>
            <a:ahLst/>
            <a:cxnLst/>
            <a:rect r="r" b="b" t="t" l="l"/>
            <a:pathLst>
              <a:path h="2475166" w="16230600">
                <a:moveTo>
                  <a:pt x="0" y="0"/>
                </a:moveTo>
                <a:lnTo>
                  <a:pt x="16230600" y="0"/>
                </a:lnTo>
                <a:lnTo>
                  <a:pt x="16230600" y="2475167"/>
                </a:lnTo>
                <a:lnTo>
                  <a:pt x="0" y="2475167"/>
                </a:lnTo>
                <a:lnTo>
                  <a:pt x="0" y="0"/>
                </a:lnTo>
                <a:close/>
              </a:path>
            </a:pathLst>
          </a:custGeom>
          <a:blipFill>
            <a:blip r:embed="rId8"/>
            <a:stretch>
              <a:fillRect l="0" t="0" r="0" b="0"/>
            </a:stretch>
          </a:blipFill>
        </p:spPr>
      </p:sp>
      <p:sp>
        <p:nvSpPr>
          <p:cNvPr name="Freeform 11" id="11"/>
          <p:cNvSpPr/>
          <p:nvPr/>
        </p:nvSpPr>
        <p:spPr>
          <a:xfrm flipH="false" flipV="false" rot="5082799">
            <a:off x="6088761" y="-6177434"/>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7"/>
            <a:stretch>
              <a:fillRect l="0" t="0" r="0" b="0"/>
            </a:stretch>
          </a:blipFill>
        </p:spPr>
      </p:sp>
      <p:sp>
        <p:nvSpPr>
          <p:cNvPr name="Freeform 12" id="12"/>
          <p:cNvSpPr/>
          <p:nvPr/>
        </p:nvSpPr>
        <p:spPr>
          <a:xfrm flipH="false" flipV="false" rot="-9726467">
            <a:off x="13285040" y="-4267844"/>
            <a:ext cx="8844692" cy="5892776"/>
          </a:xfrm>
          <a:custGeom>
            <a:avLst/>
            <a:gdLst/>
            <a:ahLst/>
            <a:cxnLst/>
            <a:rect r="r" b="b" t="t" l="l"/>
            <a:pathLst>
              <a:path h="5892776" w="8844692">
                <a:moveTo>
                  <a:pt x="0" y="0"/>
                </a:moveTo>
                <a:lnTo>
                  <a:pt x="8844692" y="0"/>
                </a:lnTo>
                <a:lnTo>
                  <a:pt x="8844692" y="5892777"/>
                </a:lnTo>
                <a:lnTo>
                  <a:pt x="0" y="5892777"/>
                </a:lnTo>
                <a:lnTo>
                  <a:pt x="0" y="0"/>
                </a:lnTo>
                <a:close/>
              </a:path>
            </a:pathLst>
          </a:custGeom>
          <a:blipFill>
            <a:blip r:embed="rId6"/>
            <a:stretch>
              <a:fillRect l="0" t="0" r="0" b="0"/>
            </a:stretch>
          </a:blipFill>
        </p:spPr>
      </p:sp>
      <p:sp>
        <p:nvSpPr>
          <p:cNvPr name="Freeform 13" id="13"/>
          <p:cNvSpPr/>
          <p:nvPr/>
        </p:nvSpPr>
        <p:spPr>
          <a:xfrm flipH="false" flipV="false" rot="0">
            <a:off x="8622325" y="7242466"/>
            <a:ext cx="1043351" cy="896775"/>
          </a:xfrm>
          <a:custGeom>
            <a:avLst/>
            <a:gdLst/>
            <a:ahLst/>
            <a:cxnLst/>
            <a:rect r="r" b="b" t="t" l="l"/>
            <a:pathLst>
              <a:path h="896775" w="1043351">
                <a:moveTo>
                  <a:pt x="0" y="0"/>
                </a:moveTo>
                <a:lnTo>
                  <a:pt x="1043350" y="0"/>
                </a:lnTo>
                <a:lnTo>
                  <a:pt x="1043350" y="896776"/>
                </a:lnTo>
                <a:lnTo>
                  <a:pt x="0" y="8967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2207531" y="2886176"/>
            <a:ext cx="13872939" cy="3184255"/>
          </a:xfrm>
          <a:prstGeom prst="rect">
            <a:avLst/>
          </a:prstGeom>
        </p:spPr>
        <p:txBody>
          <a:bodyPr anchor="t" rtlCol="false" tIns="0" lIns="0" bIns="0" rIns="0">
            <a:spAutoFit/>
          </a:bodyPr>
          <a:lstStyle/>
          <a:p>
            <a:pPr algn="ctr">
              <a:lnSpc>
                <a:spcPts val="24012"/>
              </a:lnSpc>
            </a:pPr>
            <a:r>
              <a:rPr lang="en-US" sz="22653">
                <a:solidFill>
                  <a:srgbClr val="FFFFFF"/>
                </a:solidFill>
                <a:latin typeface="TC Milo"/>
                <a:ea typeface="TC Milo"/>
                <a:cs typeface="TC Milo"/>
                <a:sym typeface="TC Milo"/>
              </a:rPr>
              <a:t>TERIMA KASIH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7434" r="-5568" b="-168461"/>
            </a:stretch>
          </a:blipFill>
        </p:spPr>
      </p:sp>
      <p:sp>
        <p:nvSpPr>
          <p:cNvPr name="Freeform 3" id="3"/>
          <p:cNvSpPr/>
          <p:nvPr/>
        </p:nvSpPr>
        <p:spPr>
          <a:xfrm flipH="false" flipV="false" rot="0">
            <a:off x="-690973" y="-226450"/>
            <a:ext cx="4006652" cy="11284828"/>
          </a:xfrm>
          <a:custGeom>
            <a:avLst/>
            <a:gdLst/>
            <a:ahLst/>
            <a:cxnLst/>
            <a:rect r="r" b="b" t="t" l="l"/>
            <a:pathLst>
              <a:path h="11284828" w="4006652">
                <a:moveTo>
                  <a:pt x="0" y="0"/>
                </a:moveTo>
                <a:lnTo>
                  <a:pt x="4006652" y="0"/>
                </a:lnTo>
                <a:lnTo>
                  <a:pt x="4006652" y="11284828"/>
                </a:lnTo>
                <a:lnTo>
                  <a:pt x="0" y="11284828"/>
                </a:lnTo>
                <a:lnTo>
                  <a:pt x="0" y="0"/>
                </a:lnTo>
                <a:close/>
              </a:path>
            </a:pathLst>
          </a:custGeom>
          <a:blipFill>
            <a:blip r:embed="rId3"/>
            <a:stretch>
              <a:fillRect l="-178636" t="0" r="0" b="-18301"/>
            </a:stretch>
          </a:blipFill>
        </p:spPr>
      </p:sp>
      <p:sp>
        <p:nvSpPr>
          <p:cNvPr name="Freeform 4" id="4"/>
          <p:cNvSpPr/>
          <p:nvPr/>
        </p:nvSpPr>
        <p:spPr>
          <a:xfrm flipH="false" flipV="false" rot="-10800000">
            <a:off x="14850400" y="-419729"/>
            <a:ext cx="3979438" cy="10900800"/>
          </a:xfrm>
          <a:custGeom>
            <a:avLst/>
            <a:gdLst/>
            <a:ahLst/>
            <a:cxnLst/>
            <a:rect r="r" b="b" t="t" l="l"/>
            <a:pathLst>
              <a:path h="10900800" w="3979438">
                <a:moveTo>
                  <a:pt x="0" y="0"/>
                </a:moveTo>
                <a:lnTo>
                  <a:pt x="3979437" y="0"/>
                </a:lnTo>
                <a:lnTo>
                  <a:pt x="3979437" y="10900800"/>
                </a:lnTo>
                <a:lnTo>
                  <a:pt x="0" y="10900800"/>
                </a:lnTo>
                <a:lnTo>
                  <a:pt x="0" y="0"/>
                </a:lnTo>
                <a:close/>
              </a:path>
            </a:pathLst>
          </a:custGeom>
          <a:blipFill>
            <a:blip r:embed="rId3"/>
            <a:stretch>
              <a:fillRect l="-180542" t="0" r="0" b="-22468"/>
            </a:stretch>
          </a:blipFill>
        </p:spPr>
      </p:sp>
      <p:sp>
        <p:nvSpPr>
          <p:cNvPr name="Freeform 5" id="5"/>
          <p:cNvSpPr/>
          <p:nvPr/>
        </p:nvSpPr>
        <p:spPr>
          <a:xfrm flipH="false" flipV="false" rot="-5013322">
            <a:off x="-7215104" y="671187"/>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5786677">
            <a:off x="14756920" y="1066095"/>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7" id="7"/>
          <p:cNvSpPr/>
          <p:nvPr/>
        </p:nvSpPr>
        <p:spPr>
          <a:xfrm flipH="false" flipV="true" rot="0">
            <a:off x="1701762" y="1192462"/>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sp>
        <p:nvSpPr>
          <p:cNvPr name="Freeform 8" id="8"/>
          <p:cNvSpPr/>
          <p:nvPr/>
        </p:nvSpPr>
        <p:spPr>
          <a:xfrm flipH="false" flipV="true" rot="-10800000">
            <a:off x="16047629" y="1670863"/>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grpSp>
        <p:nvGrpSpPr>
          <p:cNvPr name="Group 9" id="9"/>
          <p:cNvGrpSpPr/>
          <p:nvPr/>
        </p:nvGrpSpPr>
        <p:grpSpPr>
          <a:xfrm rot="0">
            <a:off x="7054632" y="4439060"/>
            <a:ext cx="4178736" cy="1448683"/>
            <a:chOff x="0" y="0"/>
            <a:chExt cx="5571647" cy="1931577"/>
          </a:xfrm>
        </p:grpSpPr>
        <p:sp>
          <p:nvSpPr>
            <p:cNvPr name="Freeform 10" id="10"/>
            <p:cNvSpPr/>
            <p:nvPr/>
          </p:nvSpPr>
          <p:spPr>
            <a:xfrm flipH="false" flipV="false" rot="5078235">
              <a:off x="2072161" y="-1765290"/>
              <a:ext cx="1427326" cy="5462156"/>
            </a:xfrm>
            <a:custGeom>
              <a:avLst/>
              <a:gdLst/>
              <a:ahLst/>
              <a:cxnLst/>
              <a:rect r="r" b="b" t="t" l="l"/>
              <a:pathLst>
                <a:path h="5462156" w="1427326">
                  <a:moveTo>
                    <a:pt x="0" y="0"/>
                  </a:moveTo>
                  <a:lnTo>
                    <a:pt x="1427326" y="0"/>
                  </a:lnTo>
                  <a:lnTo>
                    <a:pt x="1427326" y="5462157"/>
                  </a:lnTo>
                  <a:lnTo>
                    <a:pt x="0" y="5462157"/>
                  </a:lnTo>
                  <a:lnTo>
                    <a:pt x="0" y="0"/>
                  </a:lnTo>
                  <a:close/>
                </a:path>
              </a:pathLst>
            </a:custGeom>
            <a:blipFill>
              <a:blip r:embed="rId6"/>
              <a:stretch>
                <a:fillRect l="-21514" t="0" r="-21514" b="0"/>
              </a:stretch>
            </a:blipFill>
          </p:spPr>
        </p:sp>
        <p:sp>
          <p:nvSpPr>
            <p:cNvPr name="TextBox 11" id="11"/>
            <p:cNvSpPr txBox="true"/>
            <p:nvPr/>
          </p:nvSpPr>
          <p:spPr>
            <a:xfrm rot="-324997">
              <a:off x="582423" y="639774"/>
              <a:ext cx="4849526" cy="811911"/>
            </a:xfrm>
            <a:prstGeom prst="rect">
              <a:avLst/>
            </a:prstGeom>
          </p:spPr>
          <p:txBody>
            <a:bodyPr anchor="t" rtlCol="false" tIns="0" lIns="0" bIns="0" rIns="0">
              <a:spAutoFit/>
            </a:bodyPr>
            <a:lstStyle/>
            <a:p>
              <a:pPr algn="ctr">
                <a:lnSpc>
                  <a:spcPts val="3983"/>
                </a:lnSpc>
              </a:pPr>
              <a:r>
                <a:rPr lang="en-US" sz="4800">
                  <a:solidFill>
                    <a:srgbClr val="AA8E6B"/>
                  </a:solidFill>
                  <a:latin typeface="TC Milo"/>
                  <a:ea typeface="TC Milo"/>
                  <a:cs typeface="TC Milo"/>
                  <a:sym typeface="TC Milo"/>
                </a:rPr>
                <a:t>NAUFAL MUAMMAR</a:t>
              </a:r>
            </a:p>
          </p:txBody>
        </p:sp>
      </p:grpSp>
      <p:grpSp>
        <p:nvGrpSpPr>
          <p:cNvPr name="Group 12" id="12"/>
          <p:cNvGrpSpPr/>
          <p:nvPr/>
        </p:nvGrpSpPr>
        <p:grpSpPr>
          <a:xfrm rot="0">
            <a:off x="11477135" y="4324506"/>
            <a:ext cx="3785556" cy="1332099"/>
            <a:chOff x="0" y="0"/>
            <a:chExt cx="5047408" cy="1776131"/>
          </a:xfrm>
        </p:grpSpPr>
        <p:sp>
          <p:nvSpPr>
            <p:cNvPr name="Freeform 13" id="13"/>
            <p:cNvSpPr/>
            <p:nvPr/>
          </p:nvSpPr>
          <p:spPr>
            <a:xfrm flipH="false" flipV="false" rot="5078235">
              <a:off x="1766934" y="-1495101"/>
              <a:ext cx="1336515" cy="4766334"/>
            </a:xfrm>
            <a:custGeom>
              <a:avLst/>
              <a:gdLst/>
              <a:ahLst/>
              <a:cxnLst/>
              <a:rect r="r" b="b" t="t" l="l"/>
              <a:pathLst>
                <a:path h="4766334" w="1336515">
                  <a:moveTo>
                    <a:pt x="0" y="0"/>
                  </a:moveTo>
                  <a:lnTo>
                    <a:pt x="1336516" y="0"/>
                  </a:lnTo>
                  <a:lnTo>
                    <a:pt x="1336516" y="4766334"/>
                  </a:lnTo>
                  <a:lnTo>
                    <a:pt x="0" y="4766334"/>
                  </a:lnTo>
                  <a:lnTo>
                    <a:pt x="0" y="0"/>
                  </a:lnTo>
                  <a:close/>
                </a:path>
              </a:pathLst>
            </a:custGeom>
            <a:blipFill>
              <a:blip r:embed="rId6"/>
              <a:stretch>
                <a:fillRect l="-66879" t="-25201" r="0" b="0"/>
              </a:stretch>
            </a:blipFill>
          </p:spPr>
        </p:sp>
        <p:sp>
          <p:nvSpPr>
            <p:cNvPr name="TextBox 14" id="14"/>
            <p:cNvSpPr txBox="true"/>
            <p:nvPr/>
          </p:nvSpPr>
          <p:spPr>
            <a:xfrm rot="-324997">
              <a:off x="664547" y="460953"/>
              <a:ext cx="4354262" cy="811911"/>
            </a:xfrm>
            <a:prstGeom prst="rect">
              <a:avLst/>
            </a:prstGeom>
          </p:spPr>
          <p:txBody>
            <a:bodyPr anchor="t" rtlCol="false" tIns="0" lIns="0" bIns="0" rIns="0">
              <a:spAutoFit/>
            </a:bodyPr>
            <a:lstStyle/>
            <a:p>
              <a:pPr algn="ctr">
                <a:lnSpc>
                  <a:spcPts val="3983"/>
                </a:lnSpc>
              </a:pPr>
              <a:r>
                <a:rPr lang="en-US" sz="4800">
                  <a:solidFill>
                    <a:srgbClr val="AA8E6B"/>
                  </a:solidFill>
                  <a:latin typeface="TC Milo"/>
                  <a:ea typeface="TC Milo"/>
                  <a:cs typeface="TC Milo"/>
                  <a:sym typeface="TC Milo"/>
                </a:rPr>
                <a:t>FARID AL FARIZI</a:t>
              </a:r>
            </a:p>
          </p:txBody>
        </p:sp>
      </p:grpSp>
      <p:grpSp>
        <p:nvGrpSpPr>
          <p:cNvPr name="Group 15" id="15"/>
          <p:cNvGrpSpPr/>
          <p:nvPr/>
        </p:nvGrpSpPr>
        <p:grpSpPr>
          <a:xfrm rot="0">
            <a:off x="2701084" y="4439060"/>
            <a:ext cx="4733380" cy="1483669"/>
            <a:chOff x="0" y="0"/>
            <a:chExt cx="6311174" cy="1978225"/>
          </a:xfrm>
        </p:grpSpPr>
        <p:sp>
          <p:nvSpPr>
            <p:cNvPr name="Freeform 16" id="16"/>
            <p:cNvSpPr/>
            <p:nvPr/>
          </p:nvSpPr>
          <p:spPr>
            <a:xfrm flipH="false" flipV="false" rot="5078235">
              <a:off x="1926436" y="-1626776"/>
              <a:ext cx="1495806" cy="5231778"/>
            </a:xfrm>
            <a:custGeom>
              <a:avLst/>
              <a:gdLst/>
              <a:ahLst/>
              <a:cxnLst/>
              <a:rect r="r" b="b" t="t" l="l"/>
              <a:pathLst>
                <a:path h="5231778" w="1495806">
                  <a:moveTo>
                    <a:pt x="0" y="0"/>
                  </a:moveTo>
                  <a:lnTo>
                    <a:pt x="1495806" y="0"/>
                  </a:lnTo>
                  <a:lnTo>
                    <a:pt x="1495806" y="5231778"/>
                  </a:lnTo>
                  <a:lnTo>
                    <a:pt x="0" y="5231778"/>
                  </a:lnTo>
                  <a:lnTo>
                    <a:pt x="0" y="0"/>
                  </a:lnTo>
                  <a:close/>
                </a:path>
              </a:pathLst>
            </a:custGeom>
            <a:blipFill>
              <a:blip r:embed="rId6"/>
              <a:stretch>
                <a:fillRect l="-15361" t="0" r="-15361" b="0"/>
              </a:stretch>
            </a:blipFill>
          </p:spPr>
        </p:sp>
        <p:sp>
          <p:nvSpPr>
            <p:cNvPr name="TextBox 17" id="17"/>
            <p:cNvSpPr txBox="true"/>
            <p:nvPr/>
          </p:nvSpPr>
          <p:spPr>
            <a:xfrm rot="-324997">
              <a:off x="1041390" y="622514"/>
              <a:ext cx="5243170" cy="811911"/>
            </a:xfrm>
            <a:prstGeom prst="rect">
              <a:avLst/>
            </a:prstGeom>
          </p:spPr>
          <p:txBody>
            <a:bodyPr anchor="t" rtlCol="false" tIns="0" lIns="0" bIns="0" rIns="0">
              <a:spAutoFit/>
            </a:bodyPr>
            <a:lstStyle/>
            <a:p>
              <a:pPr algn="l" marL="0" indent="0" lvl="0">
                <a:lnSpc>
                  <a:spcPts val="3983"/>
                </a:lnSpc>
                <a:spcBef>
                  <a:spcPct val="0"/>
                </a:spcBef>
              </a:pPr>
              <a:r>
                <a:rPr lang="en-US" sz="4800">
                  <a:solidFill>
                    <a:srgbClr val="AA8E6B"/>
                  </a:solidFill>
                  <a:latin typeface="TC Milo"/>
                  <a:ea typeface="TC Milo"/>
                  <a:cs typeface="TC Milo"/>
                  <a:sym typeface="TC Milo"/>
                </a:rPr>
                <a:t>SYAHRIAL NUR F.</a:t>
              </a:r>
            </a:p>
          </p:txBody>
        </p:sp>
      </p:grpSp>
      <p:sp>
        <p:nvSpPr>
          <p:cNvPr name="TextBox 18" id="18"/>
          <p:cNvSpPr txBox="true"/>
          <p:nvPr/>
        </p:nvSpPr>
        <p:spPr>
          <a:xfrm rot="0">
            <a:off x="4391555" y="1535362"/>
            <a:ext cx="9504890"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ANGGOTA KELOMPOK</a:t>
            </a:r>
          </a:p>
        </p:txBody>
      </p:sp>
      <p:grpSp>
        <p:nvGrpSpPr>
          <p:cNvPr name="Group 19" id="19"/>
          <p:cNvGrpSpPr/>
          <p:nvPr/>
        </p:nvGrpSpPr>
        <p:grpSpPr>
          <a:xfrm rot="0">
            <a:off x="3356159" y="6173931"/>
            <a:ext cx="3423231" cy="1278638"/>
            <a:chOff x="0" y="0"/>
            <a:chExt cx="4564308" cy="1704851"/>
          </a:xfrm>
        </p:grpSpPr>
        <p:sp>
          <p:nvSpPr>
            <p:cNvPr name="Freeform 20" id="20"/>
            <p:cNvSpPr/>
            <p:nvPr/>
          </p:nvSpPr>
          <p:spPr>
            <a:xfrm flipH="false" flipV="false" rot="0">
              <a:off x="0" y="61701"/>
              <a:ext cx="4564308" cy="1643151"/>
            </a:xfrm>
            <a:custGeom>
              <a:avLst/>
              <a:gdLst/>
              <a:ahLst/>
              <a:cxnLst/>
              <a:rect r="r" b="b" t="t" l="l"/>
              <a:pathLst>
                <a:path h="1643151" w="4564308">
                  <a:moveTo>
                    <a:pt x="0" y="0"/>
                  </a:moveTo>
                  <a:lnTo>
                    <a:pt x="4564308" y="0"/>
                  </a:lnTo>
                  <a:lnTo>
                    <a:pt x="4564308" y="1643150"/>
                  </a:lnTo>
                  <a:lnTo>
                    <a:pt x="0" y="16431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21" id="21"/>
            <p:cNvSpPr txBox="true"/>
            <p:nvPr/>
          </p:nvSpPr>
          <p:spPr>
            <a:xfrm rot="0">
              <a:off x="221403" y="133350"/>
              <a:ext cx="4121501" cy="1238670"/>
            </a:xfrm>
            <a:prstGeom prst="rect">
              <a:avLst/>
            </a:prstGeom>
          </p:spPr>
          <p:txBody>
            <a:bodyPr anchor="t" rtlCol="false" tIns="0" lIns="0" bIns="0" rIns="0">
              <a:spAutoFit/>
            </a:bodyPr>
            <a:lstStyle/>
            <a:p>
              <a:pPr algn="ctr">
                <a:lnSpc>
                  <a:spcPts val="3370"/>
                </a:lnSpc>
              </a:pPr>
              <a:r>
                <a:rPr lang="en-US" sz="4060">
                  <a:solidFill>
                    <a:srgbClr val="201E20"/>
                  </a:solidFill>
                  <a:latin typeface="TC Milo"/>
                  <a:ea typeface="TC Milo"/>
                  <a:cs typeface="TC Milo"/>
                  <a:sym typeface="TC Milo"/>
                </a:rPr>
                <a:t>202410370110009</a:t>
              </a:r>
            </a:p>
            <a:p>
              <a:pPr algn="ctr">
                <a:lnSpc>
                  <a:spcPts val="3370"/>
                </a:lnSpc>
              </a:pPr>
              <a:r>
                <a:rPr lang="en-US" sz="4060">
                  <a:solidFill>
                    <a:srgbClr val="201E20"/>
                  </a:solidFill>
                  <a:latin typeface="TC Milo"/>
                  <a:ea typeface="TC Milo"/>
                  <a:cs typeface="TC Milo"/>
                  <a:sym typeface="TC Milo"/>
                </a:rPr>
                <a:t>LEAD </a:t>
              </a:r>
            </a:p>
          </p:txBody>
        </p:sp>
      </p:grpSp>
      <p:grpSp>
        <p:nvGrpSpPr>
          <p:cNvPr name="Group 22" id="22"/>
          <p:cNvGrpSpPr/>
          <p:nvPr/>
        </p:nvGrpSpPr>
        <p:grpSpPr>
          <a:xfrm rot="0">
            <a:off x="7712839" y="6220207"/>
            <a:ext cx="3423231" cy="1232363"/>
            <a:chOff x="0" y="0"/>
            <a:chExt cx="4564308" cy="1643151"/>
          </a:xfrm>
        </p:grpSpPr>
        <p:sp>
          <p:nvSpPr>
            <p:cNvPr name="Freeform 23" id="23"/>
            <p:cNvSpPr/>
            <p:nvPr/>
          </p:nvSpPr>
          <p:spPr>
            <a:xfrm flipH="false" flipV="false" rot="0">
              <a:off x="0" y="0"/>
              <a:ext cx="4564308" cy="1643151"/>
            </a:xfrm>
            <a:custGeom>
              <a:avLst/>
              <a:gdLst/>
              <a:ahLst/>
              <a:cxnLst/>
              <a:rect r="r" b="b" t="t" l="l"/>
              <a:pathLst>
                <a:path h="1643151" w="4564308">
                  <a:moveTo>
                    <a:pt x="0" y="0"/>
                  </a:moveTo>
                  <a:lnTo>
                    <a:pt x="4564308" y="0"/>
                  </a:lnTo>
                  <a:lnTo>
                    <a:pt x="4564308" y="1643151"/>
                  </a:lnTo>
                  <a:lnTo>
                    <a:pt x="0" y="16431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24" id="24"/>
            <p:cNvSpPr txBox="true"/>
            <p:nvPr/>
          </p:nvSpPr>
          <p:spPr>
            <a:xfrm rot="0">
              <a:off x="221403" y="133350"/>
              <a:ext cx="4121501" cy="1238670"/>
            </a:xfrm>
            <a:prstGeom prst="rect">
              <a:avLst/>
            </a:prstGeom>
          </p:spPr>
          <p:txBody>
            <a:bodyPr anchor="t" rtlCol="false" tIns="0" lIns="0" bIns="0" rIns="0">
              <a:spAutoFit/>
            </a:bodyPr>
            <a:lstStyle/>
            <a:p>
              <a:pPr algn="ctr">
                <a:lnSpc>
                  <a:spcPts val="3370"/>
                </a:lnSpc>
              </a:pPr>
              <a:r>
                <a:rPr lang="en-US" sz="4060">
                  <a:solidFill>
                    <a:srgbClr val="201E20"/>
                  </a:solidFill>
                  <a:latin typeface="TC Milo"/>
                  <a:ea typeface="TC Milo"/>
                  <a:cs typeface="TC Milo"/>
                  <a:sym typeface="TC Milo"/>
                </a:rPr>
                <a:t>202410370110027</a:t>
              </a:r>
            </a:p>
            <a:p>
              <a:pPr algn="ctr">
                <a:lnSpc>
                  <a:spcPts val="3370"/>
                </a:lnSpc>
              </a:pPr>
              <a:r>
                <a:rPr lang="en-US" sz="4060">
                  <a:solidFill>
                    <a:srgbClr val="201E20"/>
                  </a:solidFill>
                  <a:latin typeface="TC Milo"/>
                  <a:ea typeface="TC Milo"/>
                  <a:cs typeface="TC Milo"/>
                  <a:sym typeface="TC Milo"/>
                </a:rPr>
                <a:t>BACKEND</a:t>
              </a:r>
            </a:p>
          </p:txBody>
        </p:sp>
      </p:grpSp>
      <p:grpSp>
        <p:nvGrpSpPr>
          <p:cNvPr name="Group 25" id="25"/>
          <p:cNvGrpSpPr/>
          <p:nvPr/>
        </p:nvGrpSpPr>
        <p:grpSpPr>
          <a:xfrm rot="0">
            <a:off x="12083227" y="6173931"/>
            <a:ext cx="3423231" cy="1232363"/>
            <a:chOff x="0" y="0"/>
            <a:chExt cx="4564308" cy="1643151"/>
          </a:xfrm>
        </p:grpSpPr>
        <p:sp>
          <p:nvSpPr>
            <p:cNvPr name="Freeform 26" id="26"/>
            <p:cNvSpPr/>
            <p:nvPr/>
          </p:nvSpPr>
          <p:spPr>
            <a:xfrm flipH="false" flipV="false" rot="0">
              <a:off x="0" y="0"/>
              <a:ext cx="4564308" cy="1643151"/>
            </a:xfrm>
            <a:custGeom>
              <a:avLst/>
              <a:gdLst/>
              <a:ahLst/>
              <a:cxnLst/>
              <a:rect r="r" b="b" t="t" l="l"/>
              <a:pathLst>
                <a:path h="1643151" w="4564308">
                  <a:moveTo>
                    <a:pt x="0" y="0"/>
                  </a:moveTo>
                  <a:lnTo>
                    <a:pt x="4564308" y="0"/>
                  </a:lnTo>
                  <a:lnTo>
                    <a:pt x="4564308" y="1643151"/>
                  </a:lnTo>
                  <a:lnTo>
                    <a:pt x="0" y="16431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27" id="27"/>
            <p:cNvSpPr txBox="true"/>
            <p:nvPr/>
          </p:nvSpPr>
          <p:spPr>
            <a:xfrm rot="0">
              <a:off x="205575" y="137381"/>
              <a:ext cx="4121501" cy="1238670"/>
            </a:xfrm>
            <a:prstGeom prst="rect">
              <a:avLst/>
            </a:prstGeom>
          </p:spPr>
          <p:txBody>
            <a:bodyPr anchor="t" rtlCol="false" tIns="0" lIns="0" bIns="0" rIns="0">
              <a:spAutoFit/>
            </a:bodyPr>
            <a:lstStyle/>
            <a:p>
              <a:pPr algn="ctr">
                <a:lnSpc>
                  <a:spcPts val="3370"/>
                </a:lnSpc>
              </a:pPr>
              <a:r>
                <a:rPr lang="en-US" sz="4060">
                  <a:solidFill>
                    <a:srgbClr val="201E20"/>
                  </a:solidFill>
                  <a:latin typeface="TC Milo"/>
                  <a:ea typeface="TC Milo"/>
                  <a:cs typeface="TC Milo"/>
                  <a:sym typeface="TC Milo"/>
                </a:rPr>
                <a:t>202410370110017</a:t>
              </a:r>
            </a:p>
            <a:p>
              <a:pPr algn="ctr">
                <a:lnSpc>
                  <a:spcPts val="3370"/>
                </a:lnSpc>
              </a:pPr>
              <a:r>
                <a:rPr lang="en-US" sz="4060">
                  <a:solidFill>
                    <a:srgbClr val="201E20"/>
                  </a:solidFill>
                  <a:latin typeface="TC Milo"/>
                  <a:ea typeface="TC Milo"/>
                  <a:cs typeface="TC Milo"/>
                  <a:sym typeface="TC Milo"/>
                </a:rPr>
                <a:t>FRONTEND</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9957833"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TextBox 6" id="6"/>
          <p:cNvSpPr txBox="true"/>
          <p:nvPr/>
        </p:nvSpPr>
        <p:spPr>
          <a:xfrm rot="0">
            <a:off x="469570" y="3876770"/>
            <a:ext cx="17329811" cy="3899535"/>
          </a:xfrm>
          <a:prstGeom prst="rect">
            <a:avLst/>
          </a:prstGeom>
        </p:spPr>
        <p:txBody>
          <a:bodyPr anchor="t" rtlCol="false" tIns="0" lIns="0" bIns="0" rIns="0">
            <a:spAutoFit/>
          </a:bodyPr>
          <a:lstStyle/>
          <a:p>
            <a:pPr algn="ctr">
              <a:lnSpc>
                <a:spcPts val="5040"/>
              </a:lnSpc>
            </a:pPr>
            <a:r>
              <a:rPr lang="en-US" sz="3600" b="true">
                <a:solidFill>
                  <a:srgbClr val="AA8E6B"/>
                </a:solidFill>
                <a:latin typeface="Agrandir Bold"/>
                <a:ea typeface="Agrandir Bold"/>
                <a:cs typeface="Agrandir Bold"/>
                <a:sym typeface="Agrandir Bold"/>
              </a:rPr>
              <a:t>Proyek ini bertujuan untuk menerapkan prinsip-prinsip Pemrograman Berorientasi Objek (OOP) secara nyata melalui pengembangan sistem menggunakan bahasa pemrograman Java dan antarmuka grafis JavaFX. Melalui proyek ini, mahasiswa diharapkan mampu memperkuat pemahaman dalam membangun aplikasi desktop yang modular, terstruktur, dan interaktif.</a:t>
            </a:r>
          </a:p>
        </p:txBody>
      </p:sp>
      <p:sp>
        <p:nvSpPr>
          <p:cNvPr name="Freeform 7" id="7"/>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TextBox 8" id="8"/>
          <p:cNvSpPr txBox="true"/>
          <p:nvPr/>
        </p:nvSpPr>
        <p:spPr>
          <a:xfrm rot="0">
            <a:off x="4391555" y="1263076"/>
            <a:ext cx="9504890" cy="1241113"/>
          </a:xfrm>
          <a:prstGeom prst="rect">
            <a:avLst/>
          </a:prstGeom>
        </p:spPr>
        <p:txBody>
          <a:bodyPr anchor="t" rtlCol="false" tIns="0" lIns="0" bIns="0" rIns="0">
            <a:spAutoFit/>
          </a:bodyPr>
          <a:lstStyle/>
          <a:p>
            <a:pPr algn="ctr">
              <a:lnSpc>
                <a:spcPts val="8632"/>
              </a:lnSpc>
            </a:pPr>
            <a:r>
              <a:rPr lang="en-US" sz="10400">
                <a:solidFill>
                  <a:srgbClr val="201E20"/>
                </a:solidFill>
                <a:latin typeface="TC Milo"/>
                <a:ea typeface="TC Milo"/>
                <a:cs typeface="TC Milo"/>
                <a:sym typeface="TC Milo"/>
              </a:rPr>
              <a:t>LATAR BELAKANG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5013322">
            <a:off x="-7621579" y="9112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
        <p:nvSpPr>
          <p:cNvPr name="Freeform 4" id="4"/>
          <p:cNvSpPr/>
          <p:nvPr/>
        </p:nvSpPr>
        <p:spPr>
          <a:xfrm flipH="true" flipV="true" rot="-5013322">
            <a:off x="14698254" y="911225"/>
            <a:ext cx="11211325" cy="8464551"/>
          </a:xfrm>
          <a:custGeom>
            <a:avLst/>
            <a:gdLst/>
            <a:ahLst/>
            <a:cxnLst/>
            <a:rect r="r" b="b" t="t" l="l"/>
            <a:pathLst>
              <a:path h="8464551" w="11211325">
                <a:moveTo>
                  <a:pt x="11211325" y="8464550"/>
                </a:moveTo>
                <a:lnTo>
                  <a:pt x="0" y="8464550"/>
                </a:lnTo>
                <a:lnTo>
                  <a:pt x="0" y="0"/>
                </a:lnTo>
                <a:lnTo>
                  <a:pt x="11211325" y="0"/>
                </a:lnTo>
                <a:lnTo>
                  <a:pt x="11211325" y="8464550"/>
                </a:lnTo>
                <a:close/>
              </a:path>
            </a:pathLst>
          </a:custGeom>
          <a:blipFill>
            <a:blip r:embed="rId3"/>
            <a:stretch>
              <a:fillRect l="0" t="0" r="0" b="0"/>
            </a:stretch>
          </a:blipFill>
        </p:spPr>
      </p:sp>
      <p:sp>
        <p:nvSpPr>
          <p:cNvPr name="Freeform 5" id="5"/>
          <p:cNvSpPr/>
          <p:nvPr/>
        </p:nvSpPr>
        <p:spPr>
          <a:xfrm flipH="false" flipV="false" rot="5259839">
            <a:off x="7974579" y="-943016"/>
            <a:ext cx="2338842" cy="6396223"/>
          </a:xfrm>
          <a:custGeom>
            <a:avLst/>
            <a:gdLst/>
            <a:ahLst/>
            <a:cxnLst/>
            <a:rect r="r" b="b" t="t" l="l"/>
            <a:pathLst>
              <a:path h="6396223" w="2338842">
                <a:moveTo>
                  <a:pt x="0" y="0"/>
                </a:moveTo>
                <a:lnTo>
                  <a:pt x="2338842" y="0"/>
                </a:lnTo>
                <a:lnTo>
                  <a:pt x="2338842" y="6396223"/>
                </a:lnTo>
                <a:lnTo>
                  <a:pt x="0" y="6396223"/>
                </a:lnTo>
                <a:lnTo>
                  <a:pt x="0" y="0"/>
                </a:lnTo>
                <a:close/>
              </a:path>
            </a:pathLst>
          </a:custGeom>
          <a:blipFill>
            <a:blip r:embed="rId4"/>
            <a:stretch>
              <a:fillRect l="0" t="0" r="0" b="0"/>
            </a:stretch>
          </a:blipFill>
        </p:spPr>
      </p:sp>
      <p:sp>
        <p:nvSpPr>
          <p:cNvPr name="Freeform 6" id="6"/>
          <p:cNvSpPr/>
          <p:nvPr/>
        </p:nvSpPr>
        <p:spPr>
          <a:xfrm flipH="false" flipV="false" rot="0">
            <a:off x="-679343" y="3047102"/>
            <a:ext cx="18967343" cy="9553910"/>
          </a:xfrm>
          <a:custGeom>
            <a:avLst/>
            <a:gdLst/>
            <a:ahLst/>
            <a:cxnLst/>
            <a:rect r="r" b="b" t="t" l="l"/>
            <a:pathLst>
              <a:path h="9553910" w="18967343">
                <a:moveTo>
                  <a:pt x="0" y="0"/>
                </a:moveTo>
                <a:lnTo>
                  <a:pt x="18967343" y="0"/>
                </a:lnTo>
                <a:lnTo>
                  <a:pt x="18967343" y="9553910"/>
                </a:lnTo>
                <a:lnTo>
                  <a:pt x="0" y="9553910"/>
                </a:lnTo>
                <a:lnTo>
                  <a:pt x="0" y="0"/>
                </a:lnTo>
                <a:close/>
              </a:path>
            </a:pathLst>
          </a:custGeom>
          <a:blipFill>
            <a:blip r:embed="rId5"/>
            <a:stretch>
              <a:fillRect l="-31571" t="0" r="-31571" b="0"/>
            </a:stretch>
          </a:blipFill>
        </p:spPr>
      </p:sp>
      <p:sp>
        <p:nvSpPr>
          <p:cNvPr name="TextBox 7" id="7"/>
          <p:cNvSpPr txBox="true"/>
          <p:nvPr/>
        </p:nvSpPr>
        <p:spPr>
          <a:xfrm rot="0">
            <a:off x="3556998" y="4148042"/>
            <a:ext cx="11174005" cy="3676014"/>
          </a:xfrm>
          <a:prstGeom prst="rect">
            <a:avLst/>
          </a:prstGeom>
        </p:spPr>
        <p:txBody>
          <a:bodyPr anchor="t" rtlCol="false" tIns="0" lIns="0" bIns="0" rIns="0">
            <a:spAutoFit/>
          </a:bodyPr>
          <a:lstStyle/>
          <a:p>
            <a:pPr algn="l" marL="734064" indent="-367032" lvl="1">
              <a:lnSpc>
                <a:spcPts val="4760"/>
              </a:lnSpc>
              <a:buAutoNum type="arabicPeriod" startAt="1"/>
            </a:pPr>
            <a:r>
              <a:rPr lang="en-US" b="true" sz="3400">
                <a:solidFill>
                  <a:srgbClr val="AA8E6B"/>
                </a:solidFill>
                <a:latin typeface="Agrandir Bold"/>
                <a:ea typeface="Agrandir Bold"/>
                <a:cs typeface="Agrandir Bold"/>
                <a:sym typeface="Agrandir Bold"/>
              </a:rPr>
              <a:t>Menerapkan prinsip Pemrograman Berorientasi Objek (OOP) dalam pengembangan aplikasi nyata</a:t>
            </a:r>
          </a:p>
          <a:p>
            <a:pPr algn="l" marL="734064" indent="-367032" lvl="1">
              <a:lnSpc>
                <a:spcPts val="4760"/>
              </a:lnSpc>
              <a:buAutoNum type="arabicPeriod" startAt="1"/>
            </a:pPr>
            <a:r>
              <a:rPr lang="en-US" b="true" sz="3400">
                <a:solidFill>
                  <a:srgbClr val="AA8E6B"/>
                </a:solidFill>
                <a:latin typeface="Agrandir Bold"/>
                <a:ea typeface="Agrandir Bold"/>
                <a:cs typeface="Agrandir Bold"/>
                <a:sym typeface="Agrandir Bold"/>
              </a:rPr>
              <a:t>Mengasah pemahaman tentang struktur modular: GUI, Controller, dan Model</a:t>
            </a:r>
          </a:p>
          <a:p>
            <a:pPr algn="l" marL="734064" indent="-367032" lvl="1">
              <a:lnSpc>
                <a:spcPts val="4760"/>
              </a:lnSpc>
              <a:buAutoNum type="arabicPeriod" startAt="1"/>
            </a:pPr>
            <a:r>
              <a:rPr lang="en-US" b="true" sz="3400">
                <a:solidFill>
                  <a:srgbClr val="AA8E6B"/>
                </a:solidFill>
                <a:latin typeface="Agrandir Bold"/>
                <a:ea typeface="Agrandir Bold"/>
                <a:cs typeface="Agrandir Bold"/>
                <a:sym typeface="Agrandir Bold"/>
              </a:rPr>
              <a:t>Menyusun sistem berbasis event-driven dengan antarmuka grafis interaktif</a:t>
            </a:r>
          </a:p>
        </p:txBody>
      </p:sp>
      <p:sp>
        <p:nvSpPr>
          <p:cNvPr name="TextBox 8" id="8"/>
          <p:cNvSpPr txBox="true"/>
          <p:nvPr/>
        </p:nvSpPr>
        <p:spPr>
          <a:xfrm rot="0">
            <a:off x="5142054" y="1805989"/>
            <a:ext cx="8003892"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ea typeface="TC Milo"/>
                <a:cs typeface="TC Milo"/>
                <a:sym typeface="TC Milo"/>
              </a:rPr>
              <a:t>TUJUAN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5013322">
            <a:off x="-7621579" y="9112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
        <p:nvSpPr>
          <p:cNvPr name="Freeform 4" id="4"/>
          <p:cNvSpPr/>
          <p:nvPr/>
        </p:nvSpPr>
        <p:spPr>
          <a:xfrm flipH="true" flipV="true" rot="-5013322">
            <a:off x="14698254" y="911225"/>
            <a:ext cx="11211325" cy="8464551"/>
          </a:xfrm>
          <a:custGeom>
            <a:avLst/>
            <a:gdLst/>
            <a:ahLst/>
            <a:cxnLst/>
            <a:rect r="r" b="b" t="t" l="l"/>
            <a:pathLst>
              <a:path h="8464551" w="11211325">
                <a:moveTo>
                  <a:pt x="11211325" y="8464550"/>
                </a:moveTo>
                <a:lnTo>
                  <a:pt x="0" y="8464550"/>
                </a:lnTo>
                <a:lnTo>
                  <a:pt x="0" y="0"/>
                </a:lnTo>
                <a:lnTo>
                  <a:pt x="11211325" y="0"/>
                </a:lnTo>
                <a:lnTo>
                  <a:pt x="11211325" y="8464550"/>
                </a:lnTo>
                <a:close/>
              </a:path>
            </a:pathLst>
          </a:custGeom>
          <a:blipFill>
            <a:blip r:embed="rId3"/>
            <a:stretch>
              <a:fillRect l="0" t="0" r="0" b="0"/>
            </a:stretch>
          </a:blipFill>
        </p:spPr>
      </p:sp>
      <p:sp>
        <p:nvSpPr>
          <p:cNvPr name="Freeform 5" id="5"/>
          <p:cNvSpPr/>
          <p:nvPr/>
        </p:nvSpPr>
        <p:spPr>
          <a:xfrm flipH="false" flipV="false" rot="0">
            <a:off x="-679343" y="3047102"/>
            <a:ext cx="18967343" cy="9553910"/>
          </a:xfrm>
          <a:custGeom>
            <a:avLst/>
            <a:gdLst/>
            <a:ahLst/>
            <a:cxnLst/>
            <a:rect r="r" b="b" t="t" l="l"/>
            <a:pathLst>
              <a:path h="9553910" w="18967343">
                <a:moveTo>
                  <a:pt x="0" y="0"/>
                </a:moveTo>
                <a:lnTo>
                  <a:pt x="18967343" y="0"/>
                </a:lnTo>
                <a:lnTo>
                  <a:pt x="18967343" y="9553910"/>
                </a:lnTo>
                <a:lnTo>
                  <a:pt x="0" y="9553910"/>
                </a:lnTo>
                <a:lnTo>
                  <a:pt x="0" y="0"/>
                </a:lnTo>
                <a:close/>
              </a:path>
            </a:pathLst>
          </a:custGeom>
          <a:blipFill>
            <a:blip r:embed="rId4"/>
            <a:stretch>
              <a:fillRect l="-31571" t="0" r="-31571" b="0"/>
            </a:stretch>
          </a:blipFill>
        </p:spPr>
      </p:sp>
      <p:sp>
        <p:nvSpPr>
          <p:cNvPr name="TextBox 6" id="6"/>
          <p:cNvSpPr txBox="true"/>
          <p:nvPr/>
        </p:nvSpPr>
        <p:spPr>
          <a:xfrm rot="0">
            <a:off x="2176046" y="2894702"/>
            <a:ext cx="13935907" cy="6588759"/>
          </a:xfrm>
          <a:prstGeom prst="rect">
            <a:avLst/>
          </a:prstGeom>
        </p:spPr>
        <p:txBody>
          <a:bodyPr anchor="t" rtlCol="false" tIns="0" lIns="0" bIns="0" rIns="0">
            <a:spAutoFit/>
          </a:bodyPr>
          <a:lstStyle/>
          <a:p>
            <a:pPr algn="l" marL="669296" indent="-334648" lvl="1">
              <a:lnSpc>
                <a:spcPts val="4340"/>
              </a:lnSpc>
              <a:buAutoNum type="arabicPeriod" startAt="1"/>
            </a:pPr>
            <a:r>
              <a:rPr lang="en-US" b="true" sz="3100">
                <a:solidFill>
                  <a:srgbClr val="AA8E6B"/>
                </a:solidFill>
                <a:latin typeface="Agrandir Bold"/>
                <a:ea typeface="Agrandir Bold"/>
                <a:cs typeface="Agrandir Bold"/>
                <a:sym typeface="Agrandir Bold"/>
              </a:rPr>
              <a:t> Java 17</a:t>
            </a:r>
            <a:r>
              <a:rPr lang="en-US" b="true" sz="3100">
                <a:solidFill>
                  <a:srgbClr val="AA8E6B"/>
                </a:solidFill>
                <a:latin typeface="Agrandir Bold"/>
                <a:ea typeface="Agrandir Bold"/>
                <a:cs typeface="Agrandir Bold"/>
                <a:sym typeface="Agrandir Bold"/>
              </a:rPr>
              <a:t> || Bahasa utama yang digunakan untuk membangun logika aplikasi dan struktur OOP.</a:t>
            </a:r>
          </a:p>
          <a:p>
            <a:pPr algn="l" marL="669296" indent="-334648" lvl="1">
              <a:lnSpc>
                <a:spcPts val="4340"/>
              </a:lnSpc>
              <a:buAutoNum type="arabicPeriod" startAt="1"/>
            </a:pPr>
            <a:r>
              <a:rPr lang="en-US" b="true" sz="3100">
                <a:solidFill>
                  <a:srgbClr val="AA8E6B"/>
                </a:solidFill>
                <a:latin typeface="Agrandir Bold"/>
                <a:ea typeface="Agrandir Bold"/>
                <a:cs typeface="Agrandir Bold"/>
                <a:sym typeface="Agrandir Bold"/>
              </a:rPr>
              <a:t> JavaFX || Library untuk membangun antarmuka grafis desktop (GUI) yang interaktif dan responsif.</a:t>
            </a:r>
          </a:p>
          <a:p>
            <a:pPr algn="l" marL="669296" indent="-334648" lvl="1">
              <a:lnSpc>
                <a:spcPts val="4340"/>
              </a:lnSpc>
              <a:buAutoNum type="arabicPeriod" startAt="1"/>
            </a:pPr>
            <a:r>
              <a:rPr lang="en-US" b="true" sz="3100">
                <a:solidFill>
                  <a:srgbClr val="AA8E6B"/>
                </a:solidFill>
                <a:latin typeface="Agrandir Bold"/>
                <a:ea typeface="Agrandir Bold"/>
                <a:cs typeface="Agrandir Bold"/>
                <a:sym typeface="Agrandir Bold"/>
              </a:rPr>
              <a:t> FXML || File markup yang digunakan untuk mendefinisikan struktur tampilan GUI secara terpisah dari logika.</a:t>
            </a:r>
          </a:p>
          <a:p>
            <a:pPr algn="l" marL="669296" indent="-334648" lvl="1">
              <a:lnSpc>
                <a:spcPts val="4340"/>
              </a:lnSpc>
              <a:buAutoNum type="arabicPeriod" startAt="1"/>
            </a:pPr>
            <a:r>
              <a:rPr lang="en-US" b="true" sz="3100">
                <a:solidFill>
                  <a:srgbClr val="AA8E6B"/>
                </a:solidFill>
                <a:latin typeface="Agrandir Bold"/>
                <a:ea typeface="Agrandir Bold"/>
                <a:cs typeface="Agrandir Bold"/>
                <a:sym typeface="Agrandir Bold"/>
              </a:rPr>
              <a:t> CSV (Comma-Separated Values) || Digunakan sebagai media penyimpanan data buku, anggota, dan transaksi secara lokal.</a:t>
            </a:r>
          </a:p>
          <a:p>
            <a:pPr algn="l" marL="669296" indent="-334648" lvl="1">
              <a:lnSpc>
                <a:spcPts val="4340"/>
              </a:lnSpc>
              <a:buAutoNum type="arabicPeriod" startAt="1"/>
            </a:pPr>
            <a:r>
              <a:rPr lang="en-US" b="true" sz="3100">
                <a:solidFill>
                  <a:srgbClr val="AA8E6B"/>
                </a:solidFill>
                <a:latin typeface="Agrandir Bold"/>
                <a:ea typeface="Agrandir Bold"/>
                <a:cs typeface="Agrandir Bold"/>
                <a:sym typeface="Agrandir Bold"/>
              </a:rPr>
              <a:t> JavaMail API || Digunakan untuk mengirim email kode verifikasi pada fitur lupa password.</a:t>
            </a:r>
          </a:p>
          <a:p>
            <a:pPr algn="l" marL="669296" indent="-334648" lvl="1">
              <a:lnSpc>
                <a:spcPts val="4340"/>
              </a:lnSpc>
              <a:buAutoNum type="arabicPeriod" startAt="1"/>
            </a:pPr>
            <a:r>
              <a:rPr lang="en-US" b="true" sz="3100">
                <a:solidFill>
                  <a:srgbClr val="AA8E6B"/>
                </a:solidFill>
                <a:latin typeface="Agrandir Bold"/>
                <a:ea typeface="Agrandir Bold"/>
                <a:cs typeface="Agrandir Bold"/>
                <a:sym typeface="Agrandir Bold"/>
              </a:rPr>
              <a:t> OpenCSV || Library pihak ketiga yang digunakan untuk membaca dan menulis file CSV dengan mudah.</a:t>
            </a:r>
          </a:p>
        </p:txBody>
      </p:sp>
      <p:grpSp>
        <p:nvGrpSpPr>
          <p:cNvPr name="Group 7" id="7"/>
          <p:cNvGrpSpPr/>
          <p:nvPr/>
        </p:nvGrpSpPr>
        <p:grpSpPr>
          <a:xfrm rot="0">
            <a:off x="5342804" y="0"/>
            <a:ext cx="7602391" cy="2467302"/>
            <a:chOff x="0" y="0"/>
            <a:chExt cx="10136522" cy="3289735"/>
          </a:xfrm>
        </p:grpSpPr>
        <p:sp>
          <p:nvSpPr>
            <p:cNvPr name="Freeform 8" id="8"/>
            <p:cNvSpPr/>
            <p:nvPr/>
          </p:nvSpPr>
          <p:spPr>
            <a:xfrm flipH="false" flipV="false" rot="5259839">
              <a:off x="3587249" y="-2405378"/>
              <a:ext cx="2962024" cy="8100491"/>
            </a:xfrm>
            <a:custGeom>
              <a:avLst/>
              <a:gdLst/>
              <a:ahLst/>
              <a:cxnLst/>
              <a:rect r="r" b="b" t="t" l="l"/>
              <a:pathLst>
                <a:path h="8100491" w="2962024">
                  <a:moveTo>
                    <a:pt x="0" y="0"/>
                  </a:moveTo>
                  <a:lnTo>
                    <a:pt x="2962024" y="0"/>
                  </a:lnTo>
                  <a:lnTo>
                    <a:pt x="2962024" y="8100491"/>
                  </a:lnTo>
                  <a:lnTo>
                    <a:pt x="0" y="8100491"/>
                  </a:lnTo>
                  <a:lnTo>
                    <a:pt x="0" y="0"/>
                  </a:lnTo>
                  <a:close/>
                </a:path>
              </a:pathLst>
            </a:custGeom>
            <a:blipFill>
              <a:blip r:embed="rId5"/>
              <a:stretch>
                <a:fillRect l="0" t="0" r="0" b="0"/>
              </a:stretch>
            </a:blipFill>
          </p:spPr>
        </p:sp>
        <p:sp>
          <p:nvSpPr>
            <p:cNvPr name="TextBox 9" id="9"/>
            <p:cNvSpPr txBox="true"/>
            <p:nvPr/>
          </p:nvSpPr>
          <p:spPr>
            <a:xfrm rot="0">
              <a:off x="0" y="879957"/>
              <a:ext cx="10136522" cy="1143367"/>
            </a:xfrm>
            <a:prstGeom prst="rect">
              <a:avLst/>
            </a:prstGeom>
          </p:spPr>
          <p:txBody>
            <a:bodyPr anchor="t" rtlCol="false" tIns="0" lIns="0" bIns="0" rIns="0">
              <a:spAutoFit/>
            </a:bodyPr>
            <a:lstStyle/>
            <a:p>
              <a:pPr algn="ctr">
                <a:lnSpc>
                  <a:spcPts val="5676"/>
                </a:lnSpc>
              </a:pPr>
              <a:r>
                <a:rPr lang="en-US" sz="6839">
                  <a:solidFill>
                    <a:srgbClr val="201E20"/>
                  </a:solidFill>
                  <a:latin typeface="TC Milo"/>
                  <a:ea typeface="TC Milo"/>
                  <a:cs typeface="TC Milo"/>
                  <a:sym typeface="TC Milo"/>
                </a:rPr>
                <a:t>TOOLS &amp; LIBRARIES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3"/>
            <a:stretch>
              <a:fillRect l="0" t="0" r="0" b="0"/>
            </a:stretch>
          </a:blipFill>
        </p:spPr>
      </p:sp>
      <p:sp>
        <p:nvSpPr>
          <p:cNvPr name="Freeform 5" id="5"/>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3"/>
            <a:stretch>
              <a:fillRect l="0" t="0" r="0" b="0"/>
            </a:stretch>
          </a:blipFill>
          <a:ln cap="sq">
            <a:noFill/>
            <a:prstDash val="solid"/>
            <a:miter/>
          </a:ln>
        </p:spPr>
      </p:sp>
      <p:sp>
        <p:nvSpPr>
          <p:cNvPr name="Freeform 6" id="6"/>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3"/>
            <a:stretch>
              <a:fillRect l="0" t="0" r="0" b="0"/>
            </a:stretch>
          </a:blipFill>
          <a:ln cap="sq">
            <a:noFill/>
            <a:prstDash val="solid"/>
            <a:miter/>
          </a:ln>
        </p:spPr>
      </p:sp>
      <p:sp>
        <p:nvSpPr>
          <p:cNvPr name="Freeform 7" id="7"/>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3"/>
            <a:stretch>
              <a:fillRect l="0" t="0" r="0" b="0"/>
            </a:stretch>
          </a:blipFill>
          <a:ln cap="sq">
            <a:noFill/>
            <a:prstDash val="solid"/>
            <a:miter/>
          </a:ln>
        </p:spPr>
      </p:sp>
      <p:sp>
        <p:nvSpPr>
          <p:cNvPr name="TextBox 8" id="8"/>
          <p:cNvSpPr txBox="true"/>
          <p:nvPr/>
        </p:nvSpPr>
        <p:spPr>
          <a:xfrm rot="0">
            <a:off x="5576568" y="659646"/>
            <a:ext cx="7858025" cy="1023858"/>
          </a:xfrm>
          <a:prstGeom prst="rect">
            <a:avLst/>
          </a:prstGeom>
        </p:spPr>
        <p:txBody>
          <a:bodyPr anchor="t" rtlCol="false" tIns="0" lIns="0" bIns="0" rIns="0">
            <a:spAutoFit/>
          </a:bodyPr>
          <a:lstStyle/>
          <a:p>
            <a:pPr algn="ctr">
              <a:lnSpc>
                <a:spcPts val="7136"/>
              </a:lnSpc>
            </a:pPr>
            <a:r>
              <a:rPr lang="en-US" sz="8598">
                <a:solidFill>
                  <a:srgbClr val="201E20"/>
                </a:solidFill>
                <a:latin typeface="TC Milo"/>
                <a:ea typeface="TC Milo"/>
                <a:cs typeface="TC Milo"/>
                <a:sym typeface="TC Milo"/>
              </a:rPr>
              <a:t>SISTEM ARSITEKTUR</a:t>
            </a:r>
          </a:p>
        </p:txBody>
      </p:sp>
      <p:grpSp>
        <p:nvGrpSpPr>
          <p:cNvPr name="Group 9" id="9"/>
          <p:cNvGrpSpPr/>
          <p:nvPr/>
        </p:nvGrpSpPr>
        <p:grpSpPr>
          <a:xfrm rot="0">
            <a:off x="682630" y="2825936"/>
            <a:ext cx="4415502" cy="3737789"/>
            <a:chOff x="0" y="0"/>
            <a:chExt cx="5887335" cy="4983719"/>
          </a:xfrm>
        </p:grpSpPr>
        <p:sp>
          <p:nvSpPr>
            <p:cNvPr name="Freeform 10" id="10"/>
            <p:cNvSpPr/>
            <p:nvPr/>
          </p:nvSpPr>
          <p:spPr>
            <a:xfrm flipH="false" flipV="false" rot="0">
              <a:off x="0" y="398894"/>
              <a:ext cx="5188589" cy="4584826"/>
            </a:xfrm>
            <a:custGeom>
              <a:avLst/>
              <a:gdLst/>
              <a:ahLst/>
              <a:cxnLst/>
              <a:rect r="r" b="b" t="t" l="l"/>
              <a:pathLst>
                <a:path h="4584826" w="5188589">
                  <a:moveTo>
                    <a:pt x="0" y="0"/>
                  </a:moveTo>
                  <a:lnTo>
                    <a:pt x="5188589" y="0"/>
                  </a:lnTo>
                  <a:lnTo>
                    <a:pt x="5188589" y="4584825"/>
                  </a:lnTo>
                  <a:lnTo>
                    <a:pt x="0" y="4584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760" y="441044"/>
              <a:ext cx="5672576" cy="4377179"/>
            </a:xfrm>
            <a:custGeom>
              <a:avLst/>
              <a:gdLst/>
              <a:ahLst/>
              <a:cxnLst/>
              <a:rect r="r" b="b" t="t" l="l"/>
              <a:pathLst>
                <a:path h="4377179" w="5672576">
                  <a:moveTo>
                    <a:pt x="0" y="0"/>
                  </a:moveTo>
                  <a:lnTo>
                    <a:pt x="5672575" y="0"/>
                  </a:lnTo>
                  <a:lnTo>
                    <a:pt x="5672575" y="4377179"/>
                  </a:lnTo>
                  <a:lnTo>
                    <a:pt x="0" y="4377179"/>
                  </a:lnTo>
                  <a:lnTo>
                    <a:pt x="0" y="0"/>
                  </a:lnTo>
                  <a:close/>
                </a:path>
              </a:pathLst>
            </a:custGeom>
            <a:blipFill>
              <a:blip r:embed="rId6"/>
              <a:stretch>
                <a:fillRect l="0" t="-33430" r="0" b="0"/>
              </a:stretch>
            </a:blipFill>
          </p:spPr>
        </p:sp>
        <p:sp>
          <p:nvSpPr>
            <p:cNvPr name="Freeform 12" id="12"/>
            <p:cNvSpPr/>
            <p:nvPr/>
          </p:nvSpPr>
          <p:spPr>
            <a:xfrm flipH="false" flipV="false" rot="0">
              <a:off x="1574588" y="0"/>
              <a:ext cx="2952920" cy="1063051"/>
            </a:xfrm>
            <a:custGeom>
              <a:avLst/>
              <a:gdLst/>
              <a:ahLst/>
              <a:cxnLst/>
              <a:rect r="r" b="b" t="t" l="l"/>
              <a:pathLst>
                <a:path h="1063051" w="2952920">
                  <a:moveTo>
                    <a:pt x="0" y="0"/>
                  </a:moveTo>
                  <a:lnTo>
                    <a:pt x="2952920" y="0"/>
                  </a:lnTo>
                  <a:lnTo>
                    <a:pt x="2952920" y="1063051"/>
                  </a:lnTo>
                  <a:lnTo>
                    <a:pt x="0" y="10630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700720" y="185496"/>
              <a:ext cx="2700654" cy="941208"/>
            </a:xfrm>
            <a:prstGeom prst="rect">
              <a:avLst/>
            </a:prstGeom>
          </p:spPr>
          <p:txBody>
            <a:bodyPr anchor="t" rtlCol="false" tIns="0" lIns="0" bIns="0" rIns="0">
              <a:spAutoFit/>
            </a:bodyPr>
            <a:lstStyle/>
            <a:p>
              <a:pPr algn="ctr">
                <a:lnSpc>
                  <a:spcPts val="2590"/>
                </a:lnSpc>
              </a:pPr>
              <a:r>
                <a:rPr lang="en-US" sz="3120">
                  <a:solidFill>
                    <a:srgbClr val="201E20"/>
                  </a:solidFill>
                  <a:latin typeface="TC Milo"/>
                  <a:ea typeface="TC Milo"/>
                  <a:cs typeface="TC Milo"/>
                  <a:sym typeface="TC Milo"/>
                </a:rPr>
                <a:t>PRESENTATION LAYER</a:t>
              </a:r>
            </a:p>
          </p:txBody>
        </p:sp>
        <p:sp>
          <p:nvSpPr>
            <p:cNvPr name="TextBox 14" id="14"/>
            <p:cNvSpPr txBox="true"/>
            <p:nvPr/>
          </p:nvSpPr>
          <p:spPr>
            <a:xfrm rot="0">
              <a:off x="913506" y="1310030"/>
              <a:ext cx="4275082" cy="2121418"/>
            </a:xfrm>
            <a:prstGeom prst="rect">
              <a:avLst/>
            </a:prstGeom>
          </p:spPr>
          <p:txBody>
            <a:bodyPr anchor="t" rtlCol="false" tIns="0" lIns="0" bIns="0" rIns="0">
              <a:spAutoFit/>
            </a:bodyPr>
            <a:lstStyle/>
            <a:p>
              <a:pPr algn="ctr">
                <a:lnSpc>
                  <a:spcPts val="3128"/>
                </a:lnSpc>
              </a:pPr>
              <a:r>
                <a:rPr lang="en-US" sz="2234" b="true">
                  <a:solidFill>
                    <a:srgbClr val="8B674A"/>
                  </a:solidFill>
                  <a:latin typeface="Agrandir Bold"/>
                  <a:ea typeface="Agrandir Bold"/>
                  <a:cs typeface="Agrandir Bold"/>
                  <a:sym typeface="Agrandir Bold"/>
                </a:rPr>
                <a:t>Menggunakan JavaFX dan FXML untuk antarmuka pengguna (AdminView, dsb).</a:t>
              </a:r>
            </a:p>
          </p:txBody>
        </p:sp>
      </p:grpSp>
      <p:grpSp>
        <p:nvGrpSpPr>
          <p:cNvPr name="Group 15" id="15"/>
          <p:cNvGrpSpPr/>
          <p:nvPr/>
        </p:nvGrpSpPr>
        <p:grpSpPr>
          <a:xfrm rot="0">
            <a:off x="9897618" y="2526479"/>
            <a:ext cx="4415502" cy="3737789"/>
            <a:chOff x="0" y="0"/>
            <a:chExt cx="5887335" cy="4983719"/>
          </a:xfrm>
        </p:grpSpPr>
        <p:sp>
          <p:nvSpPr>
            <p:cNvPr name="Freeform 16" id="16"/>
            <p:cNvSpPr/>
            <p:nvPr/>
          </p:nvSpPr>
          <p:spPr>
            <a:xfrm flipH="false" flipV="false" rot="0">
              <a:off x="0" y="398894"/>
              <a:ext cx="5188589" cy="4584826"/>
            </a:xfrm>
            <a:custGeom>
              <a:avLst/>
              <a:gdLst/>
              <a:ahLst/>
              <a:cxnLst/>
              <a:rect r="r" b="b" t="t" l="l"/>
              <a:pathLst>
                <a:path h="4584826" w="5188589">
                  <a:moveTo>
                    <a:pt x="0" y="0"/>
                  </a:moveTo>
                  <a:lnTo>
                    <a:pt x="5188589" y="0"/>
                  </a:lnTo>
                  <a:lnTo>
                    <a:pt x="5188589" y="4584825"/>
                  </a:lnTo>
                  <a:lnTo>
                    <a:pt x="0" y="4584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214760" y="441044"/>
              <a:ext cx="5672576" cy="4377179"/>
            </a:xfrm>
            <a:custGeom>
              <a:avLst/>
              <a:gdLst/>
              <a:ahLst/>
              <a:cxnLst/>
              <a:rect r="r" b="b" t="t" l="l"/>
              <a:pathLst>
                <a:path h="4377179" w="5672576">
                  <a:moveTo>
                    <a:pt x="0" y="0"/>
                  </a:moveTo>
                  <a:lnTo>
                    <a:pt x="5672575" y="0"/>
                  </a:lnTo>
                  <a:lnTo>
                    <a:pt x="5672575" y="4377179"/>
                  </a:lnTo>
                  <a:lnTo>
                    <a:pt x="0" y="4377179"/>
                  </a:lnTo>
                  <a:lnTo>
                    <a:pt x="0" y="0"/>
                  </a:lnTo>
                  <a:close/>
                </a:path>
              </a:pathLst>
            </a:custGeom>
            <a:blipFill>
              <a:blip r:embed="rId6"/>
              <a:stretch>
                <a:fillRect l="0" t="-33430" r="0" b="0"/>
              </a:stretch>
            </a:blipFill>
          </p:spPr>
        </p:sp>
        <p:sp>
          <p:nvSpPr>
            <p:cNvPr name="Freeform 18" id="18"/>
            <p:cNvSpPr/>
            <p:nvPr/>
          </p:nvSpPr>
          <p:spPr>
            <a:xfrm flipH="false" flipV="false" rot="0">
              <a:off x="1574588" y="0"/>
              <a:ext cx="2952920" cy="1063051"/>
            </a:xfrm>
            <a:custGeom>
              <a:avLst/>
              <a:gdLst/>
              <a:ahLst/>
              <a:cxnLst/>
              <a:rect r="r" b="b" t="t" l="l"/>
              <a:pathLst>
                <a:path h="1063051" w="2952920">
                  <a:moveTo>
                    <a:pt x="0" y="0"/>
                  </a:moveTo>
                  <a:lnTo>
                    <a:pt x="2952920" y="0"/>
                  </a:lnTo>
                  <a:lnTo>
                    <a:pt x="2952920" y="1063051"/>
                  </a:lnTo>
                  <a:lnTo>
                    <a:pt x="0" y="10630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700720" y="185496"/>
              <a:ext cx="2700654" cy="511214"/>
            </a:xfrm>
            <a:prstGeom prst="rect">
              <a:avLst/>
            </a:prstGeom>
          </p:spPr>
          <p:txBody>
            <a:bodyPr anchor="t" rtlCol="false" tIns="0" lIns="0" bIns="0" rIns="0">
              <a:spAutoFit/>
            </a:bodyPr>
            <a:lstStyle/>
            <a:p>
              <a:pPr algn="ctr">
                <a:lnSpc>
                  <a:spcPts val="2590"/>
                </a:lnSpc>
              </a:pPr>
              <a:r>
                <a:rPr lang="en-US" sz="3120">
                  <a:solidFill>
                    <a:srgbClr val="201E20"/>
                  </a:solidFill>
                  <a:latin typeface="TC Milo"/>
                  <a:ea typeface="TC Milo"/>
                  <a:cs typeface="TC Milo"/>
                  <a:sym typeface="TC Milo"/>
                </a:rPr>
                <a:t>SERVICE LAYER</a:t>
              </a:r>
            </a:p>
          </p:txBody>
        </p:sp>
        <p:sp>
          <p:nvSpPr>
            <p:cNvPr name="TextBox 20" id="20"/>
            <p:cNvSpPr txBox="true"/>
            <p:nvPr/>
          </p:nvSpPr>
          <p:spPr>
            <a:xfrm rot="0">
              <a:off x="913506" y="1329080"/>
              <a:ext cx="4275082" cy="3490054"/>
            </a:xfrm>
            <a:prstGeom prst="rect">
              <a:avLst/>
            </a:prstGeom>
          </p:spPr>
          <p:txBody>
            <a:bodyPr anchor="t" rtlCol="false" tIns="0" lIns="0" bIns="0" rIns="0">
              <a:spAutoFit/>
            </a:bodyPr>
            <a:lstStyle/>
            <a:p>
              <a:pPr algn="ctr">
                <a:lnSpc>
                  <a:spcPts val="2988"/>
                </a:lnSpc>
              </a:pPr>
              <a:r>
                <a:rPr lang="en-US" sz="2134" b="true">
                  <a:solidFill>
                    <a:srgbClr val="8B674A"/>
                  </a:solidFill>
                  <a:latin typeface="Agrandir Bold"/>
                  <a:ea typeface="Agrandir Bold"/>
                  <a:cs typeface="Agrandir Bold"/>
                  <a:sym typeface="Agrandir Bold"/>
                </a:rPr>
                <a:t>Menangani logika tambahan, contoh: EmailService. Mengirim kode verifikasi reset password (JavaMail API)</a:t>
              </a:r>
            </a:p>
            <a:p>
              <a:pPr algn="ctr">
                <a:lnSpc>
                  <a:spcPts val="2988"/>
                </a:lnSpc>
              </a:pPr>
            </a:p>
          </p:txBody>
        </p:sp>
      </p:grpSp>
      <p:grpSp>
        <p:nvGrpSpPr>
          <p:cNvPr name="Group 21" id="21"/>
          <p:cNvGrpSpPr/>
          <p:nvPr/>
        </p:nvGrpSpPr>
        <p:grpSpPr>
          <a:xfrm rot="0">
            <a:off x="5098131" y="6035011"/>
            <a:ext cx="4415502" cy="3737789"/>
            <a:chOff x="0" y="0"/>
            <a:chExt cx="5887335" cy="4983719"/>
          </a:xfrm>
        </p:grpSpPr>
        <p:sp>
          <p:nvSpPr>
            <p:cNvPr name="Freeform 22" id="22"/>
            <p:cNvSpPr/>
            <p:nvPr/>
          </p:nvSpPr>
          <p:spPr>
            <a:xfrm flipH="false" flipV="false" rot="0">
              <a:off x="0" y="398894"/>
              <a:ext cx="5188589" cy="4584826"/>
            </a:xfrm>
            <a:custGeom>
              <a:avLst/>
              <a:gdLst/>
              <a:ahLst/>
              <a:cxnLst/>
              <a:rect r="r" b="b" t="t" l="l"/>
              <a:pathLst>
                <a:path h="4584826" w="5188589">
                  <a:moveTo>
                    <a:pt x="0" y="0"/>
                  </a:moveTo>
                  <a:lnTo>
                    <a:pt x="5188589" y="0"/>
                  </a:lnTo>
                  <a:lnTo>
                    <a:pt x="5188589" y="4584825"/>
                  </a:lnTo>
                  <a:lnTo>
                    <a:pt x="0" y="4584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214760" y="441044"/>
              <a:ext cx="5672576" cy="4377179"/>
            </a:xfrm>
            <a:custGeom>
              <a:avLst/>
              <a:gdLst/>
              <a:ahLst/>
              <a:cxnLst/>
              <a:rect r="r" b="b" t="t" l="l"/>
              <a:pathLst>
                <a:path h="4377179" w="5672576">
                  <a:moveTo>
                    <a:pt x="0" y="0"/>
                  </a:moveTo>
                  <a:lnTo>
                    <a:pt x="5672575" y="0"/>
                  </a:lnTo>
                  <a:lnTo>
                    <a:pt x="5672575" y="4377179"/>
                  </a:lnTo>
                  <a:lnTo>
                    <a:pt x="0" y="4377179"/>
                  </a:lnTo>
                  <a:lnTo>
                    <a:pt x="0" y="0"/>
                  </a:lnTo>
                  <a:close/>
                </a:path>
              </a:pathLst>
            </a:custGeom>
            <a:blipFill>
              <a:blip r:embed="rId6"/>
              <a:stretch>
                <a:fillRect l="0" t="-33430" r="0" b="0"/>
              </a:stretch>
            </a:blipFill>
          </p:spPr>
        </p:sp>
        <p:sp>
          <p:nvSpPr>
            <p:cNvPr name="Freeform 24" id="24"/>
            <p:cNvSpPr/>
            <p:nvPr/>
          </p:nvSpPr>
          <p:spPr>
            <a:xfrm flipH="false" flipV="false" rot="0">
              <a:off x="1574588" y="0"/>
              <a:ext cx="2952920" cy="1063051"/>
            </a:xfrm>
            <a:custGeom>
              <a:avLst/>
              <a:gdLst/>
              <a:ahLst/>
              <a:cxnLst/>
              <a:rect r="r" b="b" t="t" l="l"/>
              <a:pathLst>
                <a:path h="1063051" w="2952920">
                  <a:moveTo>
                    <a:pt x="0" y="0"/>
                  </a:moveTo>
                  <a:lnTo>
                    <a:pt x="2952920" y="0"/>
                  </a:lnTo>
                  <a:lnTo>
                    <a:pt x="2952920" y="1063051"/>
                  </a:lnTo>
                  <a:lnTo>
                    <a:pt x="0" y="10630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700720" y="185496"/>
              <a:ext cx="2700654" cy="941208"/>
            </a:xfrm>
            <a:prstGeom prst="rect">
              <a:avLst/>
            </a:prstGeom>
          </p:spPr>
          <p:txBody>
            <a:bodyPr anchor="t" rtlCol="false" tIns="0" lIns="0" bIns="0" rIns="0">
              <a:spAutoFit/>
            </a:bodyPr>
            <a:lstStyle/>
            <a:p>
              <a:pPr algn="ctr">
                <a:lnSpc>
                  <a:spcPts val="2590"/>
                </a:lnSpc>
              </a:pPr>
              <a:r>
                <a:rPr lang="en-US" sz="3120">
                  <a:solidFill>
                    <a:srgbClr val="201E20"/>
                  </a:solidFill>
                  <a:latin typeface="TC Milo"/>
                  <a:ea typeface="TC Milo"/>
                  <a:cs typeface="TC Milo"/>
                  <a:sym typeface="TC Milo"/>
                </a:rPr>
                <a:t>PRESENTATION LAYER</a:t>
              </a:r>
            </a:p>
          </p:txBody>
        </p:sp>
        <p:sp>
          <p:nvSpPr>
            <p:cNvPr name="TextBox 26" id="26"/>
            <p:cNvSpPr txBox="true"/>
            <p:nvPr/>
          </p:nvSpPr>
          <p:spPr>
            <a:xfrm rot="0">
              <a:off x="913506" y="1310030"/>
              <a:ext cx="4275082" cy="2121418"/>
            </a:xfrm>
            <a:prstGeom prst="rect">
              <a:avLst/>
            </a:prstGeom>
          </p:spPr>
          <p:txBody>
            <a:bodyPr anchor="t" rtlCol="false" tIns="0" lIns="0" bIns="0" rIns="0">
              <a:spAutoFit/>
            </a:bodyPr>
            <a:lstStyle/>
            <a:p>
              <a:pPr algn="ctr">
                <a:lnSpc>
                  <a:spcPts val="3128"/>
                </a:lnSpc>
              </a:pPr>
              <a:r>
                <a:rPr lang="en-US" sz="2234" b="true">
                  <a:solidFill>
                    <a:srgbClr val="8B674A"/>
                  </a:solidFill>
                  <a:latin typeface="Agrandir Bold"/>
                  <a:ea typeface="Agrandir Bold"/>
                  <a:cs typeface="Agrandir Bold"/>
                  <a:sym typeface="Agrandir Bold"/>
                </a:rPr>
                <a:t>Menggunakan JavaFX dan FXML untuk antarmuka pengguna (AdminView, dsb).</a:t>
              </a:r>
            </a:p>
          </p:txBody>
        </p:sp>
      </p:grpSp>
      <p:grpSp>
        <p:nvGrpSpPr>
          <p:cNvPr name="Group 27" id="27"/>
          <p:cNvGrpSpPr/>
          <p:nvPr/>
        </p:nvGrpSpPr>
        <p:grpSpPr>
          <a:xfrm rot="0">
            <a:off x="13434592" y="6035011"/>
            <a:ext cx="4415502" cy="3737789"/>
            <a:chOff x="0" y="0"/>
            <a:chExt cx="5887335" cy="4983719"/>
          </a:xfrm>
        </p:grpSpPr>
        <p:sp>
          <p:nvSpPr>
            <p:cNvPr name="Freeform 28" id="28"/>
            <p:cNvSpPr/>
            <p:nvPr/>
          </p:nvSpPr>
          <p:spPr>
            <a:xfrm flipH="false" flipV="false" rot="0">
              <a:off x="0" y="398894"/>
              <a:ext cx="5188589" cy="4584826"/>
            </a:xfrm>
            <a:custGeom>
              <a:avLst/>
              <a:gdLst/>
              <a:ahLst/>
              <a:cxnLst/>
              <a:rect r="r" b="b" t="t" l="l"/>
              <a:pathLst>
                <a:path h="4584826" w="5188589">
                  <a:moveTo>
                    <a:pt x="0" y="0"/>
                  </a:moveTo>
                  <a:lnTo>
                    <a:pt x="5188589" y="0"/>
                  </a:lnTo>
                  <a:lnTo>
                    <a:pt x="5188589" y="4584825"/>
                  </a:lnTo>
                  <a:lnTo>
                    <a:pt x="0" y="4584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214760" y="441044"/>
              <a:ext cx="5672576" cy="4377179"/>
            </a:xfrm>
            <a:custGeom>
              <a:avLst/>
              <a:gdLst/>
              <a:ahLst/>
              <a:cxnLst/>
              <a:rect r="r" b="b" t="t" l="l"/>
              <a:pathLst>
                <a:path h="4377179" w="5672576">
                  <a:moveTo>
                    <a:pt x="0" y="0"/>
                  </a:moveTo>
                  <a:lnTo>
                    <a:pt x="5672575" y="0"/>
                  </a:lnTo>
                  <a:lnTo>
                    <a:pt x="5672575" y="4377179"/>
                  </a:lnTo>
                  <a:lnTo>
                    <a:pt x="0" y="4377179"/>
                  </a:lnTo>
                  <a:lnTo>
                    <a:pt x="0" y="0"/>
                  </a:lnTo>
                  <a:close/>
                </a:path>
              </a:pathLst>
            </a:custGeom>
            <a:blipFill>
              <a:blip r:embed="rId6"/>
              <a:stretch>
                <a:fillRect l="0" t="-33430" r="0" b="0"/>
              </a:stretch>
            </a:blipFill>
          </p:spPr>
        </p:sp>
        <p:sp>
          <p:nvSpPr>
            <p:cNvPr name="Freeform 30" id="30"/>
            <p:cNvSpPr/>
            <p:nvPr/>
          </p:nvSpPr>
          <p:spPr>
            <a:xfrm flipH="false" flipV="false" rot="0">
              <a:off x="1574588" y="0"/>
              <a:ext cx="2952920" cy="1063051"/>
            </a:xfrm>
            <a:custGeom>
              <a:avLst/>
              <a:gdLst/>
              <a:ahLst/>
              <a:cxnLst/>
              <a:rect r="r" b="b" t="t" l="l"/>
              <a:pathLst>
                <a:path h="1063051" w="2952920">
                  <a:moveTo>
                    <a:pt x="0" y="0"/>
                  </a:moveTo>
                  <a:lnTo>
                    <a:pt x="2952920" y="0"/>
                  </a:lnTo>
                  <a:lnTo>
                    <a:pt x="2952920" y="1063051"/>
                  </a:lnTo>
                  <a:lnTo>
                    <a:pt x="0" y="10630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1700720" y="185496"/>
              <a:ext cx="2700654" cy="511214"/>
            </a:xfrm>
            <a:prstGeom prst="rect">
              <a:avLst/>
            </a:prstGeom>
          </p:spPr>
          <p:txBody>
            <a:bodyPr anchor="t" rtlCol="false" tIns="0" lIns="0" bIns="0" rIns="0">
              <a:spAutoFit/>
            </a:bodyPr>
            <a:lstStyle/>
            <a:p>
              <a:pPr algn="ctr">
                <a:lnSpc>
                  <a:spcPts val="2590"/>
                </a:lnSpc>
              </a:pPr>
              <a:r>
                <a:rPr lang="en-US" sz="3120">
                  <a:solidFill>
                    <a:srgbClr val="201E20"/>
                  </a:solidFill>
                  <a:latin typeface="TC Milo"/>
                  <a:ea typeface="TC Milo"/>
                  <a:cs typeface="TC Milo"/>
                  <a:sym typeface="TC Milo"/>
                </a:rPr>
                <a:t>DATA LAYER</a:t>
              </a:r>
            </a:p>
          </p:txBody>
        </p:sp>
        <p:sp>
          <p:nvSpPr>
            <p:cNvPr name="TextBox 32" id="32"/>
            <p:cNvSpPr txBox="true"/>
            <p:nvPr/>
          </p:nvSpPr>
          <p:spPr>
            <a:xfrm rot="0">
              <a:off x="913506" y="1329080"/>
              <a:ext cx="4275082" cy="2994754"/>
            </a:xfrm>
            <a:prstGeom prst="rect">
              <a:avLst/>
            </a:prstGeom>
          </p:spPr>
          <p:txBody>
            <a:bodyPr anchor="t" rtlCol="false" tIns="0" lIns="0" bIns="0" rIns="0">
              <a:spAutoFit/>
            </a:bodyPr>
            <a:lstStyle/>
            <a:p>
              <a:pPr algn="ctr">
                <a:lnSpc>
                  <a:spcPts val="2988"/>
                </a:lnSpc>
              </a:pPr>
              <a:r>
                <a:rPr lang="en-US" sz="2134" b="true">
                  <a:solidFill>
                    <a:srgbClr val="8B674A"/>
                  </a:solidFill>
                  <a:latin typeface="Agrandir Bold"/>
                  <a:ea typeface="Agrandir Bold"/>
                  <a:cs typeface="Agrandir Bold"/>
                  <a:sym typeface="Agrandir Bold"/>
                </a:rPr>
                <a:t>Menyimpan dan mengelola data melalui model dan file CSV (Book, Member, Transaction, DataManager)</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3"/>
            <a:stretch>
              <a:fillRect l="-22218" t="0" r="-22218" b="0"/>
            </a:stretch>
          </a:blipFill>
        </p:spPr>
      </p:sp>
      <p:grpSp>
        <p:nvGrpSpPr>
          <p:cNvPr name="Group 4" id="4"/>
          <p:cNvGrpSpPr/>
          <p:nvPr/>
        </p:nvGrpSpPr>
        <p:grpSpPr>
          <a:xfrm rot="0">
            <a:off x="8691586" y="0"/>
            <a:ext cx="5365899" cy="1745192"/>
            <a:chOff x="0" y="0"/>
            <a:chExt cx="7154532" cy="2326922"/>
          </a:xfrm>
        </p:grpSpPr>
        <p:sp>
          <p:nvSpPr>
            <p:cNvPr name="Freeform 5" id="5"/>
            <p:cNvSpPr/>
            <p:nvPr/>
          </p:nvSpPr>
          <p:spPr>
            <a:xfrm flipH="false" flipV="false" rot="5339252">
              <a:off x="2471259" y="-2097842"/>
              <a:ext cx="2212014" cy="6522606"/>
            </a:xfrm>
            <a:custGeom>
              <a:avLst/>
              <a:gdLst/>
              <a:ahLst/>
              <a:cxnLst/>
              <a:rect r="r" b="b" t="t" l="l"/>
              <a:pathLst>
                <a:path h="6522606" w="2212014">
                  <a:moveTo>
                    <a:pt x="0" y="0"/>
                  </a:moveTo>
                  <a:lnTo>
                    <a:pt x="2212014" y="0"/>
                  </a:lnTo>
                  <a:lnTo>
                    <a:pt x="2212014" y="6522606"/>
                  </a:lnTo>
                  <a:lnTo>
                    <a:pt x="0" y="6522606"/>
                  </a:lnTo>
                  <a:lnTo>
                    <a:pt x="0" y="0"/>
                  </a:lnTo>
                  <a:close/>
                </a:path>
              </a:pathLst>
            </a:custGeom>
            <a:blipFill>
              <a:blip r:embed="rId4"/>
              <a:stretch>
                <a:fillRect l="0" t="0" r="0" b="0"/>
              </a:stretch>
            </a:blipFill>
          </p:spPr>
        </p:sp>
        <p:sp>
          <p:nvSpPr>
            <p:cNvPr name="TextBox 6" id="6"/>
            <p:cNvSpPr txBox="true"/>
            <p:nvPr/>
          </p:nvSpPr>
          <p:spPr>
            <a:xfrm rot="0">
              <a:off x="0" y="684101"/>
              <a:ext cx="7154532" cy="1187373"/>
            </a:xfrm>
            <a:prstGeom prst="rect">
              <a:avLst/>
            </a:prstGeom>
          </p:spPr>
          <p:txBody>
            <a:bodyPr anchor="t" rtlCol="false" tIns="0" lIns="0" bIns="0" rIns="0">
              <a:spAutoFit/>
            </a:bodyPr>
            <a:lstStyle/>
            <a:p>
              <a:pPr algn="ctr">
                <a:lnSpc>
                  <a:spcPts val="5787"/>
                </a:lnSpc>
              </a:pPr>
              <a:r>
                <a:rPr lang="en-US" sz="6972">
                  <a:solidFill>
                    <a:srgbClr val="FFFFFF"/>
                  </a:solidFill>
                  <a:latin typeface="TC Milo"/>
                  <a:ea typeface="TC Milo"/>
                  <a:cs typeface="TC Milo"/>
                  <a:sym typeface="TC Milo"/>
                </a:rPr>
                <a:t>DIAGRAM CLASS</a:t>
              </a:r>
            </a:p>
          </p:txBody>
        </p:sp>
      </p:grpSp>
      <p:sp>
        <p:nvSpPr>
          <p:cNvPr name="Freeform 7" id="7"/>
          <p:cNvSpPr/>
          <p:nvPr/>
        </p:nvSpPr>
        <p:spPr>
          <a:xfrm flipH="false" flipV="false" rot="0">
            <a:off x="4234676" y="276228"/>
            <a:ext cx="4212877" cy="9734545"/>
          </a:xfrm>
          <a:custGeom>
            <a:avLst/>
            <a:gdLst/>
            <a:ahLst/>
            <a:cxnLst/>
            <a:rect r="r" b="b" t="t" l="l"/>
            <a:pathLst>
              <a:path h="9734545" w="4212877">
                <a:moveTo>
                  <a:pt x="0" y="0"/>
                </a:moveTo>
                <a:lnTo>
                  <a:pt x="4212877" y="0"/>
                </a:lnTo>
                <a:lnTo>
                  <a:pt x="4212877" y="9734544"/>
                </a:lnTo>
                <a:lnTo>
                  <a:pt x="0" y="9734544"/>
                </a:lnTo>
                <a:lnTo>
                  <a:pt x="0" y="0"/>
                </a:lnTo>
                <a:close/>
              </a:path>
            </a:pathLst>
          </a:custGeom>
          <a:blipFill>
            <a:blip r:embed="rId5"/>
            <a:stretch>
              <a:fillRect l="-2494" t="-768" r="0" b="-768"/>
            </a:stretch>
          </a:blipFill>
        </p:spPr>
      </p:sp>
      <p:sp>
        <p:nvSpPr>
          <p:cNvPr name="Freeform 8" id="8"/>
          <p:cNvSpPr/>
          <p:nvPr/>
        </p:nvSpPr>
        <p:spPr>
          <a:xfrm flipH="false" flipV="false" rot="0">
            <a:off x="12048146" y="2026218"/>
            <a:ext cx="5211154" cy="5507992"/>
          </a:xfrm>
          <a:custGeom>
            <a:avLst/>
            <a:gdLst/>
            <a:ahLst/>
            <a:cxnLst/>
            <a:rect r="r" b="b" t="t" l="l"/>
            <a:pathLst>
              <a:path h="5507992" w="5211154">
                <a:moveTo>
                  <a:pt x="0" y="0"/>
                </a:moveTo>
                <a:lnTo>
                  <a:pt x="5211154" y="0"/>
                </a:lnTo>
                <a:lnTo>
                  <a:pt x="5211154" y="5507992"/>
                </a:lnTo>
                <a:lnTo>
                  <a:pt x="0" y="5507992"/>
                </a:lnTo>
                <a:lnTo>
                  <a:pt x="0" y="0"/>
                </a:lnTo>
                <a:close/>
              </a:path>
            </a:pathLst>
          </a:custGeom>
          <a:blipFill>
            <a:blip r:embed="rId6"/>
            <a:stretch>
              <a:fillRect l="0" t="0" r="0" b="0"/>
            </a:stretch>
          </a:blipFill>
        </p:spPr>
      </p:sp>
      <p:pic>
        <p:nvPicPr>
          <p:cNvPr name="Picture 9" id="9"/>
          <p:cNvPicPr>
            <a:picLocks noChangeAspect="true"/>
          </p:cNvPicPr>
          <p:nvPr/>
        </p:nvPicPr>
        <p:blipFill>
          <a:blip r:embed="rId7"/>
          <a:stretch>
            <a:fillRect/>
          </a:stretch>
        </p:blipFill>
        <p:spPr>
          <a:xfrm rot="0">
            <a:off x="12184843" y="2311334"/>
            <a:ext cx="4937760" cy="4937760"/>
          </a:xfrm>
          <a:prstGeom prst="rect">
            <a:avLst/>
          </a:prstGeom>
        </p:spPr>
      </p:pic>
      <p:sp>
        <p:nvSpPr>
          <p:cNvPr name="Freeform 10" id="10"/>
          <p:cNvSpPr/>
          <p:nvPr/>
        </p:nvSpPr>
        <p:spPr>
          <a:xfrm flipH="true" flipV="false" rot="4927850">
            <a:off x="-6769961" y="-2963157"/>
            <a:ext cx="8436112" cy="12536211"/>
          </a:xfrm>
          <a:custGeom>
            <a:avLst/>
            <a:gdLst/>
            <a:ahLst/>
            <a:cxnLst/>
            <a:rect r="r" b="b" t="t" l="l"/>
            <a:pathLst>
              <a:path h="12536211" w="8436112">
                <a:moveTo>
                  <a:pt x="8436112" y="0"/>
                </a:moveTo>
                <a:lnTo>
                  <a:pt x="0" y="0"/>
                </a:lnTo>
                <a:lnTo>
                  <a:pt x="0" y="12536212"/>
                </a:lnTo>
                <a:lnTo>
                  <a:pt x="8436112" y="12536212"/>
                </a:lnTo>
                <a:lnTo>
                  <a:pt x="8436112" y="0"/>
                </a:lnTo>
                <a:close/>
              </a:path>
            </a:pathLst>
          </a:custGeom>
          <a:blipFill>
            <a:blip r:embed="rId8"/>
            <a:stretch>
              <a:fillRect l="-28354" t="0" r="0" b="0"/>
            </a:stretch>
          </a:blipFill>
        </p:spPr>
      </p:sp>
      <p:sp>
        <p:nvSpPr>
          <p:cNvPr name="Freeform 11" id="11"/>
          <p:cNvSpPr/>
          <p:nvPr/>
        </p:nvSpPr>
        <p:spPr>
          <a:xfrm flipH="false" flipV="false" rot="-5013322">
            <a:off x="-7278346" y="547939"/>
            <a:ext cx="11211325" cy="8464551"/>
          </a:xfrm>
          <a:custGeom>
            <a:avLst/>
            <a:gdLst/>
            <a:ahLst/>
            <a:cxnLst/>
            <a:rect r="r" b="b" t="t" l="l"/>
            <a:pathLst>
              <a:path h="8464551" w="11211325">
                <a:moveTo>
                  <a:pt x="0" y="0"/>
                </a:moveTo>
                <a:lnTo>
                  <a:pt x="11211326" y="0"/>
                </a:lnTo>
                <a:lnTo>
                  <a:pt x="11211326" y="8464550"/>
                </a:lnTo>
                <a:lnTo>
                  <a:pt x="0" y="8464550"/>
                </a:lnTo>
                <a:lnTo>
                  <a:pt x="0" y="0"/>
                </a:lnTo>
                <a:close/>
              </a:path>
            </a:pathLst>
          </a:custGeom>
          <a:blipFill>
            <a:blip r:embed="rId9"/>
            <a:stretch>
              <a:fillRect l="0" t="0" r="0" b="0"/>
            </a:stretch>
          </a:blipFill>
        </p:spPr>
      </p:sp>
      <p:sp>
        <p:nvSpPr>
          <p:cNvPr name="Freeform 12" id="12">
            <a:hlinkClick r:id="rId12" tooltip="https://drive.google.com/file/d/15-bJPy1HASbWRluJCpSRlbFbr0eBjh8u/view?usp=sharing"/>
          </p:cNvPr>
          <p:cNvSpPr/>
          <p:nvPr/>
        </p:nvSpPr>
        <p:spPr>
          <a:xfrm flipH="false" flipV="false" rot="0">
            <a:off x="12048146" y="7555853"/>
            <a:ext cx="5666939" cy="1318851"/>
          </a:xfrm>
          <a:custGeom>
            <a:avLst/>
            <a:gdLst/>
            <a:ahLst/>
            <a:cxnLst/>
            <a:rect r="r" b="b" t="t" l="l"/>
            <a:pathLst>
              <a:path h="1318851" w="5666939">
                <a:moveTo>
                  <a:pt x="0" y="0"/>
                </a:moveTo>
                <a:lnTo>
                  <a:pt x="5666939" y="0"/>
                </a:lnTo>
                <a:lnTo>
                  <a:pt x="5666939" y="1318852"/>
                </a:lnTo>
                <a:lnTo>
                  <a:pt x="0" y="13188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2048146" y="7644502"/>
            <a:ext cx="5666939" cy="696957"/>
          </a:xfrm>
          <a:prstGeom prst="rect">
            <a:avLst/>
          </a:prstGeom>
        </p:spPr>
        <p:txBody>
          <a:bodyPr anchor="t" rtlCol="false" tIns="0" lIns="0" bIns="0" rIns="0">
            <a:spAutoFit/>
          </a:bodyPr>
          <a:lstStyle/>
          <a:p>
            <a:pPr algn="ctr">
              <a:lnSpc>
                <a:spcPts val="5685"/>
              </a:lnSpc>
              <a:spcBef>
                <a:spcPct val="0"/>
              </a:spcBef>
            </a:pPr>
            <a:r>
              <a:rPr lang="en-US" sz="4060" u="sng">
                <a:solidFill>
                  <a:srgbClr val="201E20"/>
                </a:solidFill>
                <a:latin typeface="TC Milo"/>
                <a:ea typeface="TC Milo"/>
                <a:cs typeface="TC Milo"/>
                <a:sym typeface="TC Milo"/>
                <a:hlinkClick r:id="rId13" tooltip="https://drive.google.com/file/d/15-bJPy1HASbWRluJCpSRlbFbr0eBjh8u/view?usp=sharing"/>
              </a:rPr>
              <a:t>DIAGRAM CLASS</a:t>
            </a:r>
          </a:p>
        </p:txBody>
      </p:sp>
      <p:sp>
        <p:nvSpPr>
          <p:cNvPr name="TextBox 14" id="14"/>
          <p:cNvSpPr txBox="true"/>
          <p:nvPr/>
        </p:nvSpPr>
        <p:spPr>
          <a:xfrm rot="0">
            <a:off x="12048146" y="8227159"/>
            <a:ext cx="5666939" cy="480421"/>
          </a:xfrm>
          <a:prstGeom prst="rect">
            <a:avLst/>
          </a:prstGeom>
        </p:spPr>
        <p:txBody>
          <a:bodyPr anchor="t" rtlCol="false" tIns="0" lIns="0" bIns="0" rIns="0">
            <a:spAutoFit/>
          </a:bodyPr>
          <a:lstStyle/>
          <a:p>
            <a:pPr algn="ctr">
              <a:lnSpc>
                <a:spcPts val="3445"/>
              </a:lnSpc>
              <a:spcBef>
                <a:spcPct val="0"/>
              </a:spcBef>
            </a:pPr>
            <a:r>
              <a:rPr lang="en-US" sz="2460" u="sng">
                <a:solidFill>
                  <a:srgbClr val="000000"/>
                </a:solidFill>
                <a:latin typeface="Agrandir"/>
                <a:ea typeface="Agrandir"/>
                <a:cs typeface="Agrandir"/>
                <a:sym typeface="Agrandir"/>
                <a:hlinkClick r:id="rId14" tooltip="https://drive.google.com/file/d/15-bJPy1HASbWRluJCpSRlbFbr0eBjh8u/view?usp=sharing"/>
              </a:rPr>
              <a:t>KLIK DI SINI UNTUK LEBIH JELAS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5039794" y="-2963157"/>
            <a:ext cx="8436112" cy="12536211"/>
          </a:xfrm>
          <a:custGeom>
            <a:avLst/>
            <a:gdLst/>
            <a:ahLst/>
            <a:cxnLst/>
            <a:rect r="r" b="b" t="t" l="l"/>
            <a:pathLst>
              <a:path h="12536211" w="8436112">
                <a:moveTo>
                  <a:pt x="8436112" y="0"/>
                </a:moveTo>
                <a:lnTo>
                  <a:pt x="0" y="0"/>
                </a:lnTo>
                <a:lnTo>
                  <a:pt x="0" y="12536212"/>
                </a:lnTo>
                <a:lnTo>
                  <a:pt x="8436112" y="12536212"/>
                </a:lnTo>
                <a:lnTo>
                  <a:pt x="8436112" y="0"/>
                </a:lnTo>
                <a:close/>
              </a:path>
            </a:pathLst>
          </a:custGeom>
          <a:blipFill>
            <a:blip r:embed="rId3"/>
            <a:stretch>
              <a:fillRect l="-28354" t="0" r="0" b="0"/>
            </a:stretch>
          </a:blipFill>
        </p:spPr>
      </p:sp>
      <p:sp>
        <p:nvSpPr>
          <p:cNvPr name="Freeform 4" id="4"/>
          <p:cNvSpPr/>
          <p:nvPr/>
        </p:nvSpPr>
        <p:spPr>
          <a:xfrm flipH="false" flipV="false" rot="-5013322">
            <a:off x="-5605663" y="911225"/>
            <a:ext cx="11211325" cy="8464551"/>
          </a:xfrm>
          <a:custGeom>
            <a:avLst/>
            <a:gdLst/>
            <a:ahLst/>
            <a:cxnLst/>
            <a:rect r="r" b="b" t="t" l="l"/>
            <a:pathLst>
              <a:path h="8464551" w="11211325">
                <a:moveTo>
                  <a:pt x="0" y="0"/>
                </a:moveTo>
                <a:lnTo>
                  <a:pt x="11211326" y="0"/>
                </a:lnTo>
                <a:lnTo>
                  <a:pt x="11211326" y="8464550"/>
                </a:lnTo>
                <a:lnTo>
                  <a:pt x="0" y="8464550"/>
                </a:lnTo>
                <a:lnTo>
                  <a:pt x="0" y="0"/>
                </a:lnTo>
                <a:close/>
              </a:path>
            </a:pathLst>
          </a:custGeom>
          <a:blipFill>
            <a:blip r:embed="rId4"/>
            <a:stretch>
              <a:fillRect l="0" t="0" r="0"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Freeform 7" id="7"/>
          <p:cNvSpPr/>
          <p:nvPr/>
        </p:nvSpPr>
        <p:spPr>
          <a:xfrm flipH="false" flipV="false" rot="0">
            <a:off x="9559264" y="514350"/>
            <a:ext cx="8356663" cy="9258300"/>
          </a:xfrm>
          <a:custGeom>
            <a:avLst/>
            <a:gdLst/>
            <a:ahLst/>
            <a:cxnLst/>
            <a:rect r="r" b="b" t="t" l="l"/>
            <a:pathLst>
              <a:path h="9258300" w="8356663">
                <a:moveTo>
                  <a:pt x="0" y="0"/>
                </a:moveTo>
                <a:lnTo>
                  <a:pt x="8356663" y="0"/>
                </a:lnTo>
                <a:lnTo>
                  <a:pt x="8356663" y="9258300"/>
                </a:lnTo>
                <a:lnTo>
                  <a:pt x="0" y="9258300"/>
                </a:lnTo>
                <a:lnTo>
                  <a:pt x="0" y="0"/>
                </a:lnTo>
                <a:close/>
              </a:path>
            </a:pathLst>
          </a:custGeom>
          <a:blipFill>
            <a:blip r:embed="rId7"/>
            <a:stretch>
              <a:fillRect l="-117" t="-9863" r="0" b="-1541"/>
            </a:stretch>
          </a:blipFill>
        </p:spPr>
      </p:sp>
      <p:sp>
        <p:nvSpPr>
          <p:cNvPr name="Freeform 8" id="8"/>
          <p:cNvSpPr/>
          <p:nvPr/>
        </p:nvSpPr>
        <p:spPr>
          <a:xfrm flipH="false" flipV="false" rot="0">
            <a:off x="1028700" y="3132664"/>
            <a:ext cx="5871898" cy="5208795"/>
          </a:xfrm>
          <a:custGeom>
            <a:avLst/>
            <a:gdLst/>
            <a:ahLst/>
            <a:cxnLst/>
            <a:rect r="r" b="b" t="t" l="l"/>
            <a:pathLst>
              <a:path h="5208795" w="5871898">
                <a:moveTo>
                  <a:pt x="0" y="0"/>
                </a:moveTo>
                <a:lnTo>
                  <a:pt x="5871898" y="0"/>
                </a:lnTo>
                <a:lnTo>
                  <a:pt x="5871898" y="5208795"/>
                </a:lnTo>
                <a:lnTo>
                  <a:pt x="0" y="5208795"/>
                </a:lnTo>
                <a:lnTo>
                  <a:pt x="0" y="0"/>
                </a:lnTo>
                <a:close/>
              </a:path>
            </a:pathLst>
          </a:custGeom>
          <a:blipFill>
            <a:blip r:embed="rId8"/>
            <a:stretch>
              <a:fillRect l="-28328" t="0" r="0" b="0"/>
            </a:stretch>
          </a:blipFill>
        </p:spPr>
      </p:sp>
      <p:pic>
        <p:nvPicPr>
          <p:cNvPr name="Picture 9" id="9"/>
          <p:cNvPicPr>
            <a:picLocks noChangeAspect="true"/>
          </p:cNvPicPr>
          <p:nvPr/>
        </p:nvPicPr>
        <p:blipFill>
          <a:blip r:embed="rId9"/>
          <a:stretch>
            <a:fillRect/>
          </a:stretch>
        </p:blipFill>
        <p:spPr>
          <a:xfrm rot="0">
            <a:off x="1438562" y="3481301"/>
            <a:ext cx="4937760" cy="4937760"/>
          </a:xfrm>
          <a:prstGeom prst="rect">
            <a:avLst/>
          </a:prstGeom>
        </p:spPr>
      </p:pic>
      <p:sp>
        <p:nvSpPr>
          <p:cNvPr name="Freeform 10" id="10">
            <a:hlinkClick r:id="rId12" tooltip="https://drive.google.com/file/d/1b0p9iRttDaULvlHWLyudIM22y8p_WJFV/view?usp=sharing"/>
          </p:cNvPr>
          <p:cNvSpPr/>
          <p:nvPr/>
        </p:nvSpPr>
        <p:spPr>
          <a:xfrm flipH="false" flipV="false" rot="0">
            <a:off x="971493" y="8341459"/>
            <a:ext cx="5769418" cy="1342701"/>
          </a:xfrm>
          <a:custGeom>
            <a:avLst/>
            <a:gdLst/>
            <a:ahLst/>
            <a:cxnLst/>
            <a:rect r="r" b="b" t="t" l="l"/>
            <a:pathLst>
              <a:path h="1342701" w="5769418">
                <a:moveTo>
                  <a:pt x="0" y="0"/>
                </a:moveTo>
                <a:lnTo>
                  <a:pt x="5769418" y="0"/>
                </a:lnTo>
                <a:lnTo>
                  <a:pt x="5769418" y="1342701"/>
                </a:lnTo>
                <a:lnTo>
                  <a:pt x="0" y="13427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663391" y="285750"/>
            <a:ext cx="8003892" cy="1037484"/>
          </a:xfrm>
          <a:prstGeom prst="rect">
            <a:avLst/>
          </a:prstGeom>
        </p:spPr>
        <p:txBody>
          <a:bodyPr anchor="t" rtlCol="false" tIns="0" lIns="0" bIns="0" rIns="0">
            <a:spAutoFit/>
          </a:bodyPr>
          <a:lstStyle/>
          <a:p>
            <a:pPr algn="ctr">
              <a:lnSpc>
                <a:spcPts val="7221"/>
              </a:lnSpc>
            </a:pPr>
            <a:r>
              <a:rPr lang="en-US" sz="8700">
                <a:solidFill>
                  <a:srgbClr val="FFFFFF"/>
                </a:solidFill>
                <a:latin typeface="TC Milo"/>
                <a:ea typeface="TC Milo"/>
                <a:cs typeface="TC Milo"/>
                <a:sym typeface="TC Milo"/>
              </a:rPr>
              <a:t>FLOW CHART</a:t>
            </a:r>
          </a:p>
        </p:txBody>
      </p:sp>
      <p:sp>
        <p:nvSpPr>
          <p:cNvPr name="TextBox 12" id="12"/>
          <p:cNvSpPr txBox="true"/>
          <p:nvPr/>
        </p:nvSpPr>
        <p:spPr>
          <a:xfrm rot="0">
            <a:off x="1073972" y="8453848"/>
            <a:ext cx="5666939" cy="604881"/>
          </a:xfrm>
          <a:prstGeom prst="rect">
            <a:avLst/>
          </a:prstGeom>
        </p:spPr>
        <p:txBody>
          <a:bodyPr anchor="t" rtlCol="false" tIns="0" lIns="0" bIns="0" rIns="0">
            <a:spAutoFit/>
          </a:bodyPr>
          <a:lstStyle/>
          <a:p>
            <a:pPr algn="ctr">
              <a:lnSpc>
                <a:spcPts val="4985"/>
              </a:lnSpc>
              <a:spcBef>
                <a:spcPct val="0"/>
              </a:spcBef>
            </a:pPr>
            <a:r>
              <a:rPr lang="en-US" sz="3560" u="sng">
                <a:solidFill>
                  <a:srgbClr val="000000"/>
                </a:solidFill>
                <a:latin typeface="TC Milo"/>
                <a:ea typeface="TC Milo"/>
                <a:cs typeface="TC Milo"/>
                <a:sym typeface="TC Milo"/>
                <a:hlinkClick r:id="rId13" tooltip="https://drive.google.com/file/d/1b0p9iRttDaULvlHWLyudIM22y8p_WJFV/view?usp=sharing"/>
              </a:rPr>
              <a:t>FLOW CHART</a:t>
            </a:r>
          </a:p>
        </p:txBody>
      </p:sp>
      <p:sp>
        <p:nvSpPr>
          <p:cNvPr name="TextBox 13" id="13"/>
          <p:cNvSpPr txBox="true"/>
          <p:nvPr/>
        </p:nvSpPr>
        <p:spPr>
          <a:xfrm rot="0">
            <a:off x="1033061" y="8925380"/>
            <a:ext cx="5632276" cy="532491"/>
          </a:xfrm>
          <a:prstGeom prst="rect">
            <a:avLst/>
          </a:prstGeom>
        </p:spPr>
        <p:txBody>
          <a:bodyPr anchor="t" rtlCol="false" tIns="0" lIns="0" bIns="0" rIns="0">
            <a:spAutoFit/>
          </a:bodyPr>
          <a:lstStyle/>
          <a:p>
            <a:pPr algn="ctr">
              <a:lnSpc>
                <a:spcPts val="3725"/>
              </a:lnSpc>
              <a:spcBef>
                <a:spcPct val="0"/>
              </a:spcBef>
            </a:pPr>
            <a:r>
              <a:rPr lang="en-US" sz="2660" u="sng">
                <a:solidFill>
                  <a:srgbClr val="000000"/>
                </a:solidFill>
                <a:latin typeface="Agrandir"/>
                <a:ea typeface="Agrandir"/>
                <a:cs typeface="Agrandir"/>
                <a:sym typeface="Agrandir"/>
                <a:hlinkClick r:id="rId14" tooltip="https://drive.google.com/file/d/1b0p9iRttDaULvlHWLyudIM22y8p_WJFV/view?usp=sharing"/>
              </a:rPr>
              <a:t>KLIK DI SINI  UNTUK LEBIH JELAS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5799706" y="5143500"/>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TextBox 5" id="5"/>
          <p:cNvSpPr txBox="true"/>
          <p:nvPr/>
        </p:nvSpPr>
        <p:spPr>
          <a:xfrm rot="0">
            <a:off x="1878666" y="1604879"/>
            <a:ext cx="14530668" cy="8352011"/>
          </a:xfrm>
          <a:prstGeom prst="rect">
            <a:avLst/>
          </a:prstGeom>
        </p:spPr>
        <p:txBody>
          <a:bodyPr anchor="t" rtlCol="false" tIns="0" lIns="0" bIns="0" rIns="0">
            <a:spAutoFit/>
          </a:bodyPr>
          <a:lstStyle/>
          <a:p>
            <a:pPr algn="l">
              <a:lnSpc>
                <a:spcPts val="4148"/>
              </a:lnSpc>
            </a:pPr>
            <a:r>
              <a:rPr lang="en-US" sz="2963" b="true">
                <a:solidFill>
                  <a:srgbClr val="AA8E6B"/>
                </a:solidFill>
                <a:latin typeface="Agrandir Bold"/>
                <a:ea typeface="Agrandir Bold"/>
                <a:cs typeface="Agrandir Bold"/>
                <a:sym typeface="Agrandir Bold"/>
              </a:rPr>
              <a:t>🔐 1. Login Multi-Role</a:t>
            </a:r>
          </a:p>
          <a:p>
            <a:pPr algn="l" marL="619092" indent="-309546" lvl="1">
              <a:lnSpc>
                <a:spcPts val="4014"/>
              </a:lnSpc>
              <a:buFont typeface="Arial"/>
              <a:buChar char="•"/>
            </a:pPr>
            <a:r>
              <a:rPr lang="en-US" b="true" sz="2867">
                <a:solidFill>
                  <a:srgbClr val="AA8E6B"/>
                </a:solidFill>
                <a:latin typeface="Agrandir Bold"/>
                <a:ea typeface="Agrandir Bold"/>
                <a:cs typeface="Agrandir Bold"/>
                <a:sym typeface="Agrandir Bold"/>
              </a:rPr>
              <a:t>Halaman login untuk Admin dan Member (Mahasiswa)</a:t>
            </a:r>
          </a:p>
          <a:p>
            <a:pPr algn="l" marL="639727" indent="-319864" lvl="1">
              <a:lnSpc>
                <a:spcPts val="4148"/>
              </a:lnSpc>
              <a:spcBef>
                <a:spcPct val="0"/>
              </a:spcBef>
              <a:buFont typeface="Arial"/>
              <a:buChar char="•"/>
            </a:pPr>
            <a:r>
              <a:rPr lang="en-US" b="true" sz="2963">
                <a:solidFill>
                  <a:srgbClr val="AA8E6B"/>
                </a:solidFill>
                <a:latin typeface="Agrandir Bold"/>
                <a:ea typeface="Agrandir Bold"/>
                <a:cs typeface="Agrandir Bold"/>
                <a:sym typeface="Agrandir Bold"/>
              </a:rPr>
              <a:t>Setelah login, dashboard disesuaikan berdasarkan peran pengguna</a:t>
            </a:r>
          </a:p>
          <a:p>
            <a:pPr algn="l">
              <a:lnSpc>
                <a:spcPts val="4148"/>
              </a:lnSpc>
              <a:spcBef>
                <a:spcPct val="0"/>
              </a:spcBef>
            </a:pPr>
            <a:r>
              <a:rPr lang="en-US" b="true" sz="2963" strike="noStrike" u="none">
                <a:solidFill>
                  <a:srgbClr val="AA8E6B"/>
                </a:solidFill>
                <a:latin typeface="Agrandir Bold"/>
                <a:ea typeface="Agrandir Bold"/>
                <a:cs typeface="Agrandir Bold"/>
                <a:sym typeface="Agrandir Bold"/>
              </a:rPr>
              <a:t>🧑‍💼 2. Dashboard Admin</a:t>
            </a:r>
          </a:p>
          <a:p>
            <a:pPr algn="l" marL="639727" indent="-319864" lvl="1">
              <a:lnSpc>
                <a:spcPts val="4148"/>
              </a:lnSpc>
              <a:spcBef>
                <a:spcPct val="0"/>
              </a:spcBef>
              <a:buFont typeface="Arial"/>
              <a:buChar char="•"/>
            </a:pPr>
            <a:r>
              <a:rPr lang="en-US" b="true" sz="2963" strike="noStrike" u="none">
                <a:solidFill>
                  <a:srgbClr val="AA8E6B"/>
                </a:solidFill>
                <a:latin typeface="Agrandir Bold"/>
                <a:ea typeface="Agrandir Bold"/>
                <a:cs typeface="Agrandir Bold"/>
                <a:sym typeface="Agrandir Bold"/>
              </a:rPr>
              <a:t>Melihat dan mengelola data buku dan anggota</a:t>
            </a:r>
          </a:p>
          <a:p>
            <a:pPr algn="l" marL="639727" indent="-319864" lvl="1">
              <a:lnSpc>
                <a:spcPts val="4148"/>
              </a:lnSpc>
              <a:spcBef>
                <a:spcPct val="0"/>
              </a:spcBef>
              <a:buFont typeface="Arial"/>
              <a:buChar char="•"/>
            </a:pPr>
            <a:r>
              <a:rPr lang="en-US" b="true" sz="2963" strike="noStrike" u="none">
                <a:solidFill>
                  <a:srgbClr val="AA8E6B"/>
                </a:solidFill>
                <a:latin typeface="Agrandir Bold"/>
                <a:ea typeface="Agrandir Bold"/>
                <a:cs typeface="Agrandir Bold"/>
                <a:sym typeface="Agrandir Bold"/>
              </a:rPr>
              <a:t>Akses penuh terhadap data perpustakaan</a:t>
            </a:r>
          </a:p>
          <a:p>
            <a:pPr algn="l">
              <a:lnSpc>
                <a:spcPts val="4148"/>
              </a:lnSpc>
              <a:spcBef>
                <a:spcPct val="0"/>
              </a:spcBef>
            </a:pPr>
            <a:r>
              <a:rPr lang="en-US" b="true" sz="2963" strike="noStrike" u="none">
                <a:solidFill>
                  <a:srgbClr val="AA8E6B"/>
                </a:solidFill>
                <a:latin typeface="Agrandir Bold"/>
                <a:ea typeface="Agrandir Bold"/>
                <a:cs typeface="Agrandir Bold"/>
                <a:sym typeface="Agrandir Bold"/>
              </a:rPr>
              <a:t>📚 3. Dashboard Member</a:t>
            </a:r>
          </a:p>
          <a:p>
            <a:pPr algn="l" marL="639727" indent="-319864" lvl="1">
              <a:lnSpc>
                <a:spcPts val="4148"/>
              </a:lnSpc>
              <a:spcBef>
                <a:spcPct val="0"/>
              </a:spcBef>
              <a:buFont typeface="Arial"/>
              <a:buChar char="•"/>
            </a:pPr>
            <a:r>
              <a:rPr lang="en-US" b="true" sz="2963" strike="noStrike" u="none">
                <a:solidFill>
                  <a:srgbClr val="AA8E6B"/>
                </a:solidFill>
                <a:latin typeface="Agrandir Bold"/>
                <a:ea typeface="Agrandir Bold"/>
                <a:cs typeface="Agrandir Bold"/>
                <a:sym typeface="Agrandir Bold"/>
              </a:rPr>
              <a:t>Melihat daftar buku yang tersedia untuk dipinjam</a:t>
            </a:r>
          </a:p>
          <a:p>
            <a:pPr algn="l" marL="639727" indent="-319864" lvl="1">
              <a:lnSpc>
                <a:spcPts val="4148"/>
              </a:lnSpc>
              <a:spcBef>
                <a:spcPct val="0"/>
              </a:spcBef>
              <a:buFont typeface="Arial"/>
              <a:buChar char="•"/>
            </a:pPr>
            <a:r>
              <a:rPr lang="en-US" b="true" sz="2963" strike="noStrike" u="none">
                <a:solidFill>
                  <a:srgbClr val="AA8E6B"/>
                </a:solidFill>
                <a:latin typeface="Agrandir Bold"/>
                <a:ea typeface="Agrandir Bold"/>
                <a:cs typeface="Agrandir Bold"/>
                <a:sym typeface="Agrandir Bold"/>
              </a:rPr>
              <a:t>Mencari buku, memilih durasi pinjam, dan mengonfirmasi peminjaman</a:t>
            </a:r>
          </a:p>
          <a:p>
            <a:pPr algn="l">
              <a:lnSpc>
                <a:spcPts val="4148"/>
              </a:lnSpc>
              <a:spcBef>
                <a:spcPct val="0"/>
              </a:spcBef>
            </a:pPr>
            <a:r>
              <a:rPr lang="en-US" b="true" sz="2963" strike="noStrike" u="none">
                <a:solidFill>
                  <a:srgbClr val="AA8E6B"/>
                </a:solidFill>
                <a:latin typeface="Agrandir Bold"/>
                <a:ea typeface="Agrandir Bold"/>
                <a:cs typeface="Agrandir Bold"/>
                <a:sym typeface="Agrandir Bold"/>
              </a:rPr>
              <a:t>🔄 4. Peminjaman &amp; Pengembalian Buku</a:t>
            </a:r>
          </a:p>
          <a:p>
            <a:pPr algn="l" marL="639727" indent="-319864" lvl="1">
              <a:lnSpc>
                <a:spcPts val="4148"/>
              </a:lnSpc>
              <a:spcBef>
                <a:spcPct val="0"/>
              </a:spcBef>
              <a:buFont typeface="Arial"/>
              <a:buChar char="•"/>
            </a:pPr>
            <a:r>
              <a:rPr lang="en-US" b="true" sz="2963" strike="noStrike" u="none">
                <a:solidFill>
                  <a:srgbClr val="AA8E6B"/>
                </a:solidFill>
                <a:latin typeface="Agrandir Bold"/>
                <a:ea typeface="Agrandir Bold"/>
                <a:cs typeface="Agrandir Bold"/>
                <a:sym typeface="Agrandir Bold"/>
              </a:rPr>
              <a:t>Member memilih buku dan menentukan durasi pinjam</a:t>
            </a:r>
          </a:p>
          <a:p>
            <a:pPr algn="l" marL="639727" indent="-319864" lvl="1">
              <a:lnSpc>
                <a:spcPts val="4148"/>
              </a:lnSpc>
              <a:spcBef>
                <a:spcPct val="0"/>
              </a:spcBef>
              <a:buFont typeface="Arial"/>
              <a:buChar char="•"/>
            </a:pPr>
            <a:r>
              <a:rPr lang="en-US" b="true" sz="2963" strike="noStrike" u="none">
                <a:solidFill>
                  <a:srgbClr val="AA8E6B"/>
                </a:solidFill>
                <a:latin typeface="Agrandir Bold"/>
                <a:ea typeface="Agrandir Bold"/>
                <a:cs typeface="Agrandir Bold"/>
                <a:sym typeface="Agrandir Bold"/>
              </a:rPr>
              <a:t>Jika terlambat, denda dihitung otomatis</a:t>
            </a:r>
          </a:p>
          <a:p>
            <a:pPr algn="l">
              <a:lnSpc>
                <a:spcPts val="4148"/>
              </a:lnSpc>
              <a:spcBef>
                <a:spcPct val="0"/>
              </a:spcBef>
            </a:pPr>
            <a:r>
              <a:rPr lang="en-US" b="true" sz="2963" strike="noStrike" u="none">
                <a:solidFill>
                  <a:srgbClr val="AA8E6B"/>
                </a:solidFill>
                <a:latin typeface="Agrandir Bold"/>
                <a:ea typeface="Agrandir Bold"/>
                <a:cs typeface="Agrandir Bold"/>
                <a:sym typeface="Agrandir Bold"/>
              </a:rPr>
              <a:t>📩 5. Reset Password via Email</a:t>
            </a:r>
          </a:p>
          <a:p>
            <a:pPr algn="l" marL="639727" indent="-319864" lvl="1">
              <a:lnSpc>
                <a:spcPts val="4148"/>
              </a:lnSpc>
              <a:spcBef>
                <a:spcPct val="0"/>
              </a:spcBef>
              <a:buFont typeface="Arial"/>
              <a:buChar char="•"/>
            </a:pPr>
            <a:r>
              <a:rPr lang="en-US" b="true" sz="2963" strike="noStrike" u="none">
                <a:solidFill>
                  <a:srgbClr val="AA8E6B"/>
                </a:solidFill>
                <a:latin typeface="Agrandir Bold"/>
                <a:ea typeface="Agrandir Bold"/>
                <a:cs typeface="Agrandir Bold"/>
                <a:sym typeface="Agrandir Bold"/>
              </a:rPr>
              <a:t>Fitur lupa password mengirim kode verifikasi ke email pengguna</a:t>
            </a:r>
          </a:p>
          <a:p>
            <a:pPr algn="l" marL="639727" indent="-319864" lvl="1">
              <a:lnSpc>
                <a:spcPts val="4148"/>
              </a:lnSpc>
              <a:spcBef>
                <a:spcPct val="0"/>
              </a:spcBef>
              <a:buFont typeface="Arial"/>
              <a:buChar char="•"/>
            </a:pPr>
            <a:r>
              <a:rPr lang="en-US" b="true" sz="2963" strike="noStrike" u="none">
                <a:solidFill>
                  <a:srgbClr val="AA8E6B"/>
                </a:solidFill>
                <a:latin typeface="Agrandir Bold"/>
                <a:ea typeface="Agrandir Bold"/>
                <a:cs typeface="Agrandir Bold"/>
                <a:sym typeface="Agrandir Bold"/>
              </a:rPr>
              <a:t>Menggunakan JavaMail API pada class EmailService</a:t>
            </a:r>
          </a:p>
          <a:p>
            <a:pPr algn="l">
              <a:lnSpc>
                <a:spcPts val="4148"/>
              </a:lnSpc>
              <a:spcBef>
                <a:spcPct val="0"/>
              </a:spcBef>
            </a:pPr>
          </a:p>
        </p:txBody>
      </p:sp>
      <p:grpSp>
        <p:nvGrpSpPr>
          <p:cNvPr name="Group 6" id="6"/>
          <p:cNvGrpSpPr/>
          <p:nvPr/>
        </p:nvGrpSpPr>
        <p:grpSpPr>
          <a:xfrm rot="0">
            <a:off x="6851675" y="-388848"/>
            <a:ext cx="4930788" cy="2455416"/>
            <a:chOff x="0" y="0"/>
            <a:chExt cx="6574384" cy="3273888"/>
          </a:xfrm>
        </p:grpSpPr>
        <p:sp>
          <p:nvSpPr>
            <p:cNvPr name="Freeform 7" id="7"/>
            <p:cNvSpPr/>
            <p:nvPr/>
          </p:nvSpPr>
          <p:spPr>
            <a:xfrm flipH="false" flipV="false" rot="-5006926">
              <a:off x="323996" y="-21751"/>
              <a:ext cx="2625999" cy="2993937"/>
            </a:xfrm>
            <a:custGeom>
              <a:avLst/>
              <a:gdLst/>
              <a:ahLst/>
              <a:cxnLst/>
              <a:rect r="r" b="b" t="t" l="l"/>
              <a:pathLst>
                <a:path h="2993937" w="2625999">
                  <a:moveTo>
                    <a:pt x="0" y="0"/>
                  </a:moveTo>
                  <a:lnTo>
                    <a:pt x="2625999" y="0"/>
                  </a:lnTo>
                  <a:lnTo>
                    <a:pt x="2625999" y="2993937"/>
                  </a:lnTo>
                  <a:lnTo>
                    <a:pt x="0" y="2993937"/>
                  </a:lnTo>
                  <a:lnTo>
                    <a:pt x="0" y="0"/>
                  </a:lnTo>
                  <a:close/>
                </a:path>
              </a:pathLst>
            </a:custGeom>
            <a:blipFill>
              <a:blip r:embed="rId4"/>
              <a:stretch>
                <a:fillRect l="0" t="0" r="0" b="-55239"/>
              </a:stretch>
            </a:blipFill>
          </p:spPr>
        </p:sp>
        <p:sp>
          <p:nvSpPr>
            <p:cNvPr name="Freeform 8" id="8"/>
            <p:cNvSpPr/>
            <p:nvPr/>
          </p:nvSpPr>
          <p:spPr>
            <a:xfrm flipH="false" flipV="false" rot="-5006926">
              <a:off x="3498633" y="160678"/>
              <a:ext cx="2625999" cy="3247102"/>
            </a:xfrm>
            <a:custGeom>
              <a:avLst/>
              <a:gdLst/>
              <a:ahLst/>
              <a:cxnLst/>
              <a:rect r="r" b="b" t="t" l="l"/>
              <a:pathLst>
                <a:path h="3247102" w="2625999">
                  <a:moveTo>
                    <a:pt x="0" y="0"/>
                  </a:moveTo>
                  <a:lnTo>
                    <a:pt x="2625999" y="0"/>
                  </a:lnTo>
                  <a:lnTo>
                    <a:pt x="2625999" y="3247102"/>
                  </a:lnTo>
                  <a:lnTo>
                    <a:pt x="0" y="3247102"/>
                  </a:lnTo>
                  <a:lnTo>
                    <a:pt x="0" y="0"/>
                  </a:lnTo>
                  <a:close/>
                </a:path>
              </a:pathLst>
            </a:custGeom>
            <a:blipFill>
              <a:blip r:embed="rId4"/>
              <a:stretch>
                <a:fillRect l="0" t="-43136" r="0" b="0"/>
              </a:stretch>
            </a:blipFill>
          </p:spPr>
        </p:sp>
        <p:sp>
          <p:nvSpPr>
            <p:cNvPr name="TextBox 9" id="9"/>
            <p:cNvSpPr txBox="true"/>
            <p:nvPr/>
          </p:nvSpPr>
          <p:spPr>
            <a:xfrm rot="0">
              <a:off x="385702" y="1234753"/>
              <a:ext cx="5396174" cy="1049892"/>
            </a:xfrm>
            <a:prstGeom prst="rect">
              <a:avLst/>
            </a:prstGeom>
          </p:spPr>
          <p:txBody>
            <a:bodyPr anchor="t" rtlCol="false" tIns="0" lIns="0" bIns="0" rIns="0">
              <a:spAutoFit/>
            </a:bodyPr>
            <a:lstStyle/>
            <a:p>
              <a:pPr algn="ctr">
                <a:lnSpc>
                  <a:spcPts val="5108"/>
                </a:lnSpc>
              </a:pPr>
              <a:r>
                <a:rPr lang="en-US" sz="6154">
                  <a:solidFill>
                    <a:srgbClr val="FFFFFF"/>
                  </a:solidFill>
                  <a:latin typeface="TC Milo"/>
                  <a:ea typeface="TC Milo"/>
                  <a:cs typeface="TC Milo"/>
                  <a:sym typeface="TC Milo"/>
                </a:rPr>
                <a:t>FEATUR DEMO</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DAGqwbkxNus</dc:identifier>
  <dcterms:modified xsi:type="dcterms:W3CDTF">2011-08-01T06:04:30Z</dcterms:modified>
  <cp:revision>1</cp:revision>
  <dc:title>Hitam dan Putih Kertas Robek Presentasi Tugas Kelompok</dc:title>
</cp:coreProperties>
</file>